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5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6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8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9.xml" ContentType="application/vnd.openxmlformats-officedocument.presentationml.notesSlide+xml"/>
  <Override PartName="/ppt/ink/ink1.xml" ContentType="application/inkml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0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1.xml" ContentType="application/vnd.openxmlformats-officedocument.presentationml.notesSlide+xml"/>
  <Override PartName="/ppt/tags/tag5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4" r:id="rId1"/>
    <p:sldMasterId id="2147483648" r:id="rId2"/>
  </p:sldMasterIdLst>
  <p:notesMasterIdLst>
    <p:notesMasterId r:id="rId22"/>
  </p:notesMasterIdLst>
  <p:handoutMasterIdLst>
    <p:handoutMasterId r:id="rId23"/>
  </p:handoutMasterIdLst>
  <p:sldIdLst>
    <p:sldId id="256" r:id="rId3"/>
    <p:sldId id="297" r:id="rId4"/>
    <p:sldId id="296" r:id="rId5"/>
    <p:sldId id="280" r:id="rId6"/>
    <p:sldId id="286" r:id="rId7"/>
    <p:sldId id="295" r:id="rId8"/>
    <p:sldId id="290" r:id="rId9"/>
    <p:sldId id="288" r:id="rId10"/>
    <p:sldId id="291" r:id="rId11"/>
    <p:sldId id="299" r:id="rId12"/>
    <p:sldId id="292" r:id="rId13"/>
    <p:sldId id="293" r:id="rId14"/>
    <p:sldId id="301" r:id="rId15"/>
    <p:sldId id="300" r:id="rId16"/>
    <p:sldId id="260" r:id="rId17"/>
    <p:sldId id="302" r:id="rId18"/>
    <p:sldId id="303" r:id="rId19"/>
    <p:sldId id="304" r:id="rId20"/>
    <p:sldId id="298" r:id="rId21"/>
  </p:sldIdLst>
  <p:sldSz cx="12192000" cy="6858000"/>
  <p:notesSz cx="9925050" cy="6665913"/>
  <p:custDataLst>
    <p:tags r:id="rId2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Inhalt" id="{ABA0CC13-5118-40AE-A916-234661DAC14A}">
          <p14:sldIdLst>
            <p14:sldId id="256"/>
            <p14:sldId id="297"/>
            <p14:sldId id="296"/>
            <p14:sldId id="280"/>
            <p14:sldId id="286"/>
            <p14:sldId id="295"/>
            <p14:sldId id="290"/>
            <p14:sldId id="288"/>
            <p14:sldId id="291"/>
            <p14:sldId id="299"/>
            <p14:sldId id="292"/>
            <p14:sldId id="293"/>
            <p14:sldId id="301"/>
            <p14:sldId id="300"/>
            <p14:sldId id="260"/>
          </p14:sldIdLst>
        </p14:section>
        <p14:section name="Backup" id="{919139A4-ADE2-4564-AE13-E4B8AE78359D}">
          <p14:sldIdLst>
            <p14:sldId id="302"/>
            <p14:sldId id="303"/>
            <p14:sldId id="304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158C86"/>
    <a:srgbClr val="304885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8" autoAdjust="0"/>
    <p:restoredTop sz="87230" autoAdjust="0"/>
  </p:normalViewPr>
  <p:slideViewPr>
    <p:cSldViewPr snapToGrid="0">
      <p:cViewPr varScale="1">
        <p:scale>
          <a:sx n="110" d="100"/>
          <a:sy n="110" d="100"/>
        </p:scale>
        <p:origin x="48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45" d="100"/>
        <a:sy n="14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23/02/2024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9T16:21:01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de-DE" smtClean="0"/>
              <a:pPr>
                <a:defRPr/>
              </a:pPr>
              <a:t>23.02.2024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5877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9209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Deterministische Störgröße, die dem Regler unbekannt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1100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620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4688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8720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011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2993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9074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Kurz zum Aufbau des heutigen Vortrags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2550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Koaxiales drahtbasiertes Laserauftragschweißen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b="0" i="1" dirty="0"/>
              <a:t>Zuerst hinführen zu LMD-w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/>
              <a:t>Für die Additive Fertigung von Metall werden vorrangig Pulverbettverfahren und DED (</a:t>
            </a:r>
            <a:r>
              <a:rPr lang="de-DE" b="0" i="0" dirty="0" err="1"/>
              <a:t>Directed</a:t>
            </a:r>
            <a:r>
              <a:rPr lang="de-DE" b="0" i="0" dirty="0"/>
              <a:t> Energy Deposition) Verfahren eingesetzt (wozu auch das Laserauftragschweißen gehört)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/>
              <a:t>Beim Laserauftragschweißen sind im Vergleich zu Pulverbettverfahren höhere Auftragsraten möglich.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="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/>
              <a:t>Beim Laserauftragschweißen wird mit pulver- oder drahtförmigen Zusatzwerkstoff gearbeitet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/>
              <a:t>Pulverbasiertes Laserauftragschweißen ist die ältere Prozessvariante und daher gut erforscht und in der Industrie verbreitet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cs typeface="Times New Roman" panose="02020603050405020304" pitchFamily="18" charset="0"/>
                <a:sym typeface="Wingdings" pitchFamily="2" charset="2"/>
              </a:rPr>
              <a:t>Drahtbasierte Verfahrensvariante ist im Gegensatz zu pulverbasiert jung, es besteht somit Forschungsbedarf um maßhaltige Bauteile ohne Defekte aufzubauen</a:t>
            </a:r>
            <a:endParaRPr lang="de-DE" b="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="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Im </a:t>
            </a:r>
            <a:r>
              <a:rPr lang="de-DE" dirty="0">
                <a:cs typeface="Times New Roman" panose="02020603050405020304" pitchFamily="18" charset="0"/>
              </a:rPr>
              <a:t>Vergleich zu Pulver: einfache Handhabung von Zusatzwerkstoff und 100% Materialausnutzung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="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/>
              <a:t>Man unterscheidet das Laserauftragschweißen weiters nach der Zuführung des Werkstoffs in lateral und koaxial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i="0" dirty="0"/>
              <a:t>Die koaxiale Zuführung ermöglicht einen  </a:t>
            </a:r>
            <a:r>
              <a:rPr lang="de-DE" b="0" i="0" dirty="0" err="1"/>
              <a:t>Richtungsunabhänigen</a:t>
            </a:r>
            <a:r>
              <a:rPr lang="de-DE" b="0" i="0" dirty="0"/>
              <a:t> Prozess, was deutliche Vorteile in der </a:t>
            </a:r>
            <a:r>
              <a:rPr lang="de-DE" b="0" i="0" dirty="0" err="1"/>
              <a:t>prozessführung</a:t>
            </a:r>
            <a:r>
              <a:rPr lang="de-DE" b="0" i="0" dirty="0"/>
              <a:t> mit sich bringt</a:t>
            </a:r>
            <a:endParaRPr lang="de-DE" dirty="0">
              <a:cs typeface="Times New Roman" panose="02020603050405020304" pitchFamily="18" charset="0"/>
              <a:sym typeface="Wingdings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="0" i="0" dirty="0"/>
          </a:p>
          <a:p>
            <a:pPr marL="0" indent="0">
              <a:buFont typeface="Arial" panose="020B0604020202020204" pitchFamily="34" charset="0"/>
              <a:buNone/>
            </a:pPr>
            <a:endParaRPr lang="de-DE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Schmelzbaderzeugung durch ringförmigen Laserstrahl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Zuführung von Draht in Schmelzbad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Vorschubbewegung durch Roboter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>
              <a:cs typeface="Times New Roman" panose="02020603050405020304" pitchFamily="18" charset="0"/>
              <a:sym typeface="Wingdings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cs typeface="Times New Roman" panose="02020603050405020304" pitchFamily="18" charset="0"/>
                <a:sym typeface="Wingdings" pitchFamily="2" charset="2"/>
              </a:rPr>
              <a:t>Zwei Hauptprobleme: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cs typeface="Times New Roman" panose="02020603050405020304" pitchFamily="18" charset="0"/>
                <a:sym typeface="Wingdings" pitchFamily="2" charset="2"/>
              </a:rPr>
              <a:t>Schichthöhe ist ungleich der Höhenzustellung des Roboters</a:t>
            </a:r>
          </a:p>
          <a:p>
            <a:pPr marL="182563" lvl="1" indent="0">
              <a:buFont typeface="Arial" panose="020B0604020202020204" pitchFamily="34" charset="0"/>
              <a:buNone/>
            </a:pPr>
            <a:r>
              <a:rPr lang="de-DE" dirty="0">
                <a:cs typeface="Times New Roman" panose="02020603050405020304" pitchFamily="18" charset="0"/>
                <a:sym typeface="Wingdings" pitchFamily="2" charset="2"/>
              </a:rPr>
              <a:t> Fehler wird summiert und der veränderte Fokusabstand kann zum Prozessabbruch führen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cs typeface="Times New Roman" panose="02020603050405020304" pitchFamily="18" charset="0"/>
                <a:sym typeface="Wingdings" pitchFamily="2" charset="2"/>
              </a:rPr>
              <a:t>Lokale Schwankungen der Schichthöhe </a:t>
            </a:r>
          </a:p>
          <a:p>
            <a:pPr marL="354013" lvl="1" indent="-171450">
              <a:buFont typeface="Arial" panose="020B0604020202020204" pitchFamily="34" charset="0"/>
              <a:buChar char="•"/>
            </a:pPr>
            <a:r>
              <a:rPr lang="de-DE" dirty="0">
                <a:cs typeface="Times New Roman" panose="02020603050405020304" pitchFamily="18" charset="0"/>
                <a:sym typeface="Wingdings" pitchFamily="2" charset="2"/>
              </a:rPr>
              <a:t>durch nicht konstante Robotergeschwindigkeit bei Richtungsänderungen oder </a:t>
            </a:r>
          </a:p>
          <a:p>
            <a:pPr marL="354013" lvl="1" indent="-171450">
              <a:buFont typeface="Arial" panose="020B0604020202020204" pitchFamily="34" charset="0"/>
              <a:buChar char="•"/>
            </a:pPr>
            <a:r>
              <a:rPr lang="de-DE" dirty="0">
                <a:cs typeface="Times New Roman" panose="02020603050405020304" pitchFamily="18" charset="0"/>
                <a:sym typeface="Wingdings" pitchFamily="2" charset="2"/>
              </a:rPr>
              <a:t>beim Absetzen</a:t>
            </a:r>
          </a:p>
          <a:p>
            <a:pPr marL="527050" lvl="2" indent="-171450">
              <a:buFont typeface="Wingdings" pitchFamily="2" charset="2"/>
              <a:buChar char="à"/>
            </a:pPr>
            <a:r>
              <a:rPr lang="de-DE" dirty="0">
                <a:cs typeface="Times New Roman" panose="02020603050405020304" pitchFamily="18" charset="0"/>
                <a:sym typeface="Wingdings" pitchFamily="2" charset="2"/>
              </a:rPr>
              <a:t>lokale Defekte wie Erhebungen Vertiefungen  schlechte Maßhaltigkeit</a:t>
            </a:r>
          </a:p>
          <a:p>
            <a:pPr marL="527050" lvl="2" indent="-171450">
              <a:buFont typeface="Wingdings" pitchFamily="2" charset="2"/>
              <a:buChar char="à"/>
            </a:pPr>
            <a:endParaRPr lang="de-DE" dirty="0">
              <a:cs typeface="Times New Roman" panose="02020603050405020304" pitchFamily="18" charset="0"/>
              <a:sym typeface="Wingdings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6152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Wichtigste Prozessparameter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Laserleistung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Vorschubgeschwindigkeit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Drahtgeschwindigkeit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378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7965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Schichten abwechselnd geschweißt und vermessen</a:t>
            </a:r>
          </a:p>
          <a:p>
            <a:r>
              <a:rPr lang="de-DE" dirty="0"/>
              <a:t>Ablaufsteuerung erfolgt automatisiert im Roboterprogramm</a:t>
            </a:r>
          </a:p>
          <a:p>
            <a:endParaRPr lang="de-DE" dirty="0"/>
          </a:p>
          <a:p>
            <a:r>
              <a:rPr lang="de-DE" dirty="0" err="1"/>
              <a:t>IndustriePC</a:t>
            </a:r>
            <a:r>
              <a:rPr lang="de-DE" dirty="0"/>
              <a:t> mit </a:t>
            </a:r>
            <a:r>
              <a:rPr lang="de-DE" dirty="0" err="1"/>
              <a:t>Matlab</a:t>
            </a:r>
            <a:r>
              <a:rPr lang="de-DE" dirty="0"/>
              <a:t>, SPS, und Datenaufzeichnung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5496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Zeit sparen</a:t>
            </a:r>
          </a:p>
          <a:p>
            <a:r>
              <a:rPr lang="de-DE" dirty="0"/>
              <a:t>Vernachlässigung 1 Satz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6216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Höhenzustellen 2/3 nur 1 Satz</a:t>
            </a:r>
          </a:p>
          <a:p>
            <a:endParaRPr lang="de-DE" dirty="0"/>
          </a:p>
          <a:p>
            <a:pPr marL="285750" indent="-285750">
              <a:lnSpc>
                <a:spcPct val="114000"/>
              </a:lnSpc>
              <a:buFont typeface="Wingdings" pitchFamily="2" charset="2"/>
              <a:buChar char="§"/>
            </a:pPr>
            <a:r>
              <a:rPr lang="de-DE" sz="1200" dirty="0">
                <a:latin typeface="+mn-lt"/>
              </a:rPr>
              <a:t>Örtliche Diskretisierung</a:t>
            </a:r>
          </a:p>
          <a:p>
            <a:pPr marL="285750" indent="-285750">
              <a:lnSpc>
                <a:spcPct val="114000"/>
              </a:lnSpc>
              <a:buFont typeface="Wingdings" pitchFamily="2" charset="2"/>
              <a:buChar char="§"/>
            </a:pPr>
            <a:r>
              <a:rPr lang="de-DE" sz="1200" dirty="0">
                <a:latin typeface="+mn-lt"/>
              </a:rPr>
              <a:t>Segmentstapel einzeln betrachtet</a:t>
            </a:r>
            <a:r>
              <a:rPr lang="de-DE" sz="1200" dirty="0">
                <a:latin typeface="+mn-lt"/>
                <a:sym typeface="Wingdings" pitchFamily="2" charset="2"/>
              </a:rPr>
              <a:t> Vernachlässigen der negativen Totzeit legitim, da Schmelzbad größer als Segmentgröße</a:t>
            </a:r>
            <a:endParaRPr lang="de-DE" sz="12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Wingdings" pitchFamily="2" charset="2"/>
              <a:buChar char="§"/>
            </a:pPr>
            <a:r>
              <a:rPr lang="de-DE" sz="1200" dirty="0">
                <a:latin typeface="+mn-lt"/>
              </a:rPr>
              <a:t>diskreter Regelkreis</a:t>
            </a:r>
          </a:p>
          <a:p>
            <a:pPr marL="285750" indent="-285750">
              <a:lnSpc>
                <a:spcPct val="114000"/>
              </a:lnSpc>
              <a:buFont typeface="Wingdings" pitchFamily="2" charset="2"/>
              <a:buChar char="§"/>
            </a:pPr>
            <a:r>
              <a:rPr lang="de-DE" sz="1200" dirty="0">
                <a:latin typeface="+mn-lt"/>
              </a:rPr>
              <a:t>Höhenzustellung mehrschichtig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2520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579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4.emf"/><Relationship Id="rId5" Type="http://schemas.openxmlformats.org/officeDocument/2006/relationships/image" Target="../media/image3.tif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2658887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2" y="2830480"/>
            <a:ext cx="5660389" cy="32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tx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25451" y="2098967"/>
            <a:ext cx="5660391" cy="37779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>
          <a:xfrm>
            <a:off x="11307234" y="6586186"/>
            <a:ext cx="461783" cy="152349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770185" y="2191150"/>
            <a:ext cx="10398368" cy="4767339"/>
            <a:chOff x="1327639" y="2191149"/>
            <a:chExt cx="7798776" cy="4767339"/>
          </a:xfrm>
        </p:grpSpPr>
        <p:pic>
          <p:nvPicPr>
            <p:cNvPr id="13" name="Grafik 12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64" b="7008"/>
            <a:stretch/>
          </p:blipFill>
          <p:spPr>
            <a:xfrm>
              <a:off x="1614854" y="2191149"/>
              <a:ext cx="7511561" cy="4631682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168" r="64568"/>
            <a:stretch/>
          </p:blipFill>
          <p:spPr>
            <a:xfrm>
              <a:off x="1327639" y="6518579"/>
              <a:ext cx="3050931" cy="439909"/>
            </a:xfrm>
            <a:prstGeom prst="rect">
              <a:avLst/>
            </a:prstGeom>
          </p:spPr>
        </p:pic>
      </p:grpSp>
      <p:pic>
        <p:nvPicPr>
          <p:cNvPr id="12" name="Bild 3" descr="20150416 tum logo blau png final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09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 useBgFill="1"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2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369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7416" userDrawn="1">
          <p15:clr>
            <a:srgbClr val="FBAE40"/>
          </p15:clr>
        </p15:guide>
        <p15:guide id="1" orient="horz" pos="4042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3" orient="horz" pos="113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7634874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5" y="1808163"/>
            <a:ext cx="1133474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5113" indent="-265113">
              <a:lnSpc>
                <a:spcPct val="114000"/>
              </a:lnSpc>
              <a:buFont typeface="+mj-lt"/>
              <a:buAutoNum type="arabicPeriod"/>
              <a:defRPr lang="de-DE" sz="1400" noProof="0" dirty="0" smtClean="0"/>
            </a:lvl1pPr>
            <a:lvl2pPr marL="496888" indent="-214313">
              <a:lnSpc>
                <a:spcPct val="114000"/>
              </a:lnSpc>
              <a:buFont typeface="+mj-lt"/>
              <a:buAutoNum type="alphaLcPeriod"/>
              <a:tabLst/>
              <a:defRPr lang="de-DE" sz="1400" noProof="0" dirty="0" smtClean="0"/>
            </a:lvl2pPr>
            <a:lvl3pPr marL="665163" indent="-179388">
              <a:buFont typeface="+mj-lt"/>
              <a:buAutoNum type="arabicPeriod"/>
              <a:defRPr sz="1200"/>
            </a:lvl3pPr>
            <a:lvl4pPr marL="538163" indent="-177800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8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1" y="6580789"/>
            <a:ext cx="4848447" cy="25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900">
                <a:latin typeface="+mn-lt"/>
                <a:cs typeface="Aharoni" panose="02010803020104030203" pitchFamily="2" charset="-79"/>
              </a:defRPr>
            </a:lvl1pPr>
          </a:lstStyle>
          <a:p>
            <a:pPr lvl="0"/>
            <a:r>
              <a:rPr lang="de-DE" dirty="0"/>
              <a:t>Quellen &amp; Fußnoten einfügen</a:t>
            </a:r>
          </a:p>
        </p:txBody>
      </p:sp>
      <p:sp useBgFill="1"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2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6720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16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3" orient="horz" pos="404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808163"/>
            <a:ext cx="12192000" cy="50498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 useBgFill="1"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2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429683" y="6580789"/>
            <a:ext cx="9313757" cy="25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900">
                <a:latin typeface="+mn-lt"/>
                <a:cs typeface="Aharoni" panose="02010803020104030203" pitchFamily="2" charset="-79"/>
              </a:defRPr>
            </a:lvl1pPr>
          </a:lstStyle>
          <a:p>
            <a:pPr lvl="0"/>
            <a:r>
              <a:rPr lang="de-DE" dirty="0"/>
              <a:t>Quellen &amp; Fußnoten einfügen</a:t>
            </a:r>
          </a:p>
        </p:txBody>
      </p:sp>
      <p:sp>
        <p:nvSpPr>
          <p:cNvPr id="1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8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 useBgFill="1"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7" name="Bildplatzhalter 49"/>
          <p:cNvSpPr>
            <a:spLocks noGrp="1"/>
          </p:cNvSpPr>
          <p:nvPr>
            <p:ph type="pic" sz="quarter" idx="34" hasCustomPrompt="1"/>
          </p:nvPr>
        </p:nvSpPr>
        <p:spPr>
          <a:xfrm>
            <a:off x="4728634" y="227388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cxnSp>
        <p:nvCxnSpPr>
          <p:cNvPr id="8" name="Gerade Verbindung 18"/>
          <p:cNvCxnSpPr/>
          <p:nvPr userDrawn="1"/>
        </p:nvCxnSpPr>
        <p:spPr>
          <a:xfrm>
            <a:off x="425456" y="4053504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18"/>
          <p:cNvCxnSpPr/>
          <p:nvPr userDrawn="1"/>
        </p:nvCxnSpPr>
        <p:spPr>
          <a:xfrm>
            <a:off x="425456" y="2163005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5"/>
          <p:cNvSpPr txBox="1">
            <a:spLocks/>
          </p:cNvSpPr>
          <p:nvPr userDrawn="1"/>
        </p:nvSpPr>
        <p:spPr>
          <a:xfrm>
            <a:off x="425455" y="3838324"/>
            <a:ext cx="515348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1A4A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Biographie</a:t>
            </a:r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425455" y="227563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6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25455" y="25064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17" name="Textplatzhalter 4"/>
          <p:cNvSpPr>
            <a:spLocks noGrp="1"/>
          </p:cNvSpPr>
          <p:nvPr>
            <p:ph type="body" sz="quarter" idx="28" hasCustomPrompt="1"/>
          </p:nvPr>
        </p:nvSpPr>
        <p:spPr>
          <a:xfrm>
            <a:off x="425456" y="4159246"/>
            <a:ext cx="5375745" cy="214530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just">
              <a:lnSpc>
                <a:spcPct val="110000"/>
              </a:lnSpc>
              <a:defRPr sz="1050" b="0" baseline="0">
                <a:latin typeface="+mn-lt"/>
              </a:defRPr>
            </a:lvl1pPr>
          </a:lstStyle>
          <a:p>
            <a:pPr lvl="0"/>
            <a:r>
              <a:rPr lang="de-DE" noProof="0" dirty="0"/>
              <a:t>Biographietext</a:t>
            </a:r>
          </a:p>
        </p:txBody>
      </p:sp>
      <p:sp>
        <p:nvSpPr>
          <p:cNvPr id="18" name="Inhaltsplatzhalter 5"/>
          <p:cNvSpPr txBox="1">
            <a:spLocks/>
          </p:cNvSpPr>
          <p:nvPr userDrawn="1"/>
        </p:nvSpPr>
        <p:spPr>
          <a:xfrm>
            <a:off x="6384455" y="3838324"/>
            <a:ext cx="515348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1A4A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Biographie</a:t>
            </a:r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384454" y="4159246"/>
            <a:ext cx="5375745" cy="214530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just">
              <a:lnSpc>
                <a:spcPct val="110000"/>
              </a:lnSpc>
              <a:defRPr sz="1050" b="0" baseline="0">
                <a:latin typeface="+mn-lt"/>
              </a:defRPr>
            </a:lvl1pPr>
          </a:lstStyle>
          <a:p>
            <a:pPr lvl="0"/>
            <a:r>
              <a:rPr lang="de-DE" dirty="0"/>
              <a:t>Biographietext</a:t>
            </a:r>
          </a:p>
        </p:txBody>
      </p:sp>
      <p:sp>
        <p:nvSpPr>
          <p:cNvPr id="27" name="Bildplatzhalter 49"/>
          <p:cNvSpPr>
            <a:spLocks noGrp="1"/>
          </p:cNvSpPr>
          <p:nvPr>
            <p:ph type="pic" sz="quarter" idx="35" hasCustomPrompt="1"/>
          </p:nvPr>
        </p:nvSpPr>
        <p:spPr>
          <a:xfrm>
            <a:off x="10687634" y="227388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31" name="Textplatzhalter 4"/>
          <p:cNvSpPr>
            <a:spLocks noGrp="1"/>
          </p:cNvSpPr>
          <p:nvPr>
            <p:ph type="body" sz="quarter" idx="38" hasCustomPrompt="1"/>
          </p:nvPr>
        </p:nvSpPr>
        <p:spPr>
          <a:xfrm>
            <a:off x="6384455" y="227563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2" name="Textplatzhalter 4"/>
          <p:cNvSpPr>
            <a:spLocks noGrp="1"/>
          </p:cNvSpPr>
          <p:nvPr>
            <p:ph type="body" sz="quarter" idx="39" hasCustomPrompt="1"/>
          </p:nvPr>
        </p:nvSpPr>
        <p:spPr>
          <a:xfrm>
            <a:off x="6384455" y="25064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53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8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cxnSp>
        <p:nvCxnSpPr>
          <p:cNvPr id="25" name="Gerade Verbindung 18"/>
          <p:cNvCxnSpPr/>
          <p:nvPr userDrawn="1"/>
        </p:nvCxnSpPr>
        <p:spPr>
          <a:xfrm>
            <a:off x="425456" y="3429000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>
          <a:xfrm>
            <a:off x="425455" y="2959493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33" name="Textplatzhalt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2353617" y="2959492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34" name="Textplatzhalt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1283013" y="3158712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35" name="Textfeld 34"/>
          <p:cNvSpPr txBox="1"/>
          <p:nvPr userDrawn="1"/>
        </p:nvSpPr>
        <p:spPr>
          <a:xfrm>
            <a:off x="6384455" y="2959493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36" name="Textplatzhalter 28"/>
          <p:cNvSpPr>
            <a:spLocks noGrp="1"/>
          </p:cNvSpPr>
          <p:nvPr>
            <p:ph type="body" sz="quarter" idx="37" hasCustomPrompt="1"/>
          </p:nvPr>
        </p:nvSpPr>
        <p:spPr>
          <a:xfrm>
            <a:off x="8312617" y="2959492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37" name="Textplatzhalter 28"/>
          <p:cNvSpPr>
            <a:spLocks noGrp="1"/>
          </p:cNvSpPr>
          <p:nvPr>
            <p:ph type="body" sz="quarter" idx="40" hasCustomPrompt="1"/>
          </p:nvPr>
        </p:nvSpPr>
        <p:spPr>
          <a:xfrm>
            <a:off x="7242013" y="3158712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</p:spTree>
    <p:extLst>
      <p:ext uri="{BB962C8B-B14F-4D97-AF65-F5344CB8AC3E}">
        <p14:creationId xmlns:p14="http://schemas.microsoft.com/office/powerpoint/2010/main" val="17461081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vor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 useBgFill="1"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7" name="Bildplatzhalter 49"/>
          <p:cNvSpPr>
            <a:spLocks noGrp="1"/>
          </p:cNvSpPr>
          <p:nvPr>
            <p:ph type="pic" sz="quarter" idx="34" hasCustomPrompt="1"/>
          </p:nvPr>
        </p:nvSpPr>
        <p:spPr>
          <a:xfrm>
            <a:off x="4728634" y="227388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cxnSp>
        <p:nvCxnSpPr>
          <p:cNvPr id="9" name="Gerade Verbindung 18"/>
          <p:cNvCxnSpPr/>
          <p:nvPr userDrawn="1"/>
        </p:nvCxnSpPr>
        <p:spPr>
          <a:xfrm>
            <a:off x="425456" y="2163005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425455" y="227563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6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25455" y="25064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27" name="Bildplatzhalter 49"/>
          <p:cNvSpPr>
            <a:spLocks noGrp="1"/>
          </p:cNvSpPr>
          <p:nvPr>
            <p:ph type="pic" sz="quarter" idx="35" hasCustomPrompt="1"/>
          </p:nvPr>
        </p:nvSpPr>
        <p:spPr>
          <a:xfrm>
            <a:off x="10687634" y="227388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31" name="Textplatzhalter 4"/>
          <p:cNvSpPr>
            <a:spLocks noGrp="1"/>
          </p:cNvSpPr>
          <p:nvPr>
            <p:ph type="body" sz="quarter" idx="38" hasCustomPrompt="1"/>
          </p:nvPr>
        </p:nvSpPr>
        <p:spPr>
          <a:xfrm>
            <a:off x="6384455" y="227563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2" name="Textplatzhalter 4"/>
          <p:cNvSpPr>
            <a:spLocks noGrp="1"/>
          </p:cNvSpPr>
          <p:nvPr>
            <p:ph type="body" sz="quarter" idx="39" hasCustomPrompt="1"/>
          </p:nvPr>
        </p:nvSpPr>
        <p:spPr>
          <a:xfrm>
            <a:off x="6384455" y="25064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25" name="Bildplatzhalter 49"/>
          <p:cNvSpPr>
            <a:spLocks noGrp="1"/>
          </p:cNvSpPr>
          <p:nvPr>
            <p:ph type="pic" sz="quarter" idx="40" hasCustomPrompt="1"/>
          </p:nvPr>
        </p:nvSpPr>
        <p:spPr>
          <a:xfrm>
            <a:off x="4728634" y="353534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cxnSp>
        <p:nvCxnSpPr>
          <p:cNvPr id="26" name="Gerade Verbindung 18"/>
          <p:cNvCxnSpPr/>
          <p:nvPr userDrawn="1"/>
        </p:nvCxnSpPr>
        <p:spPr>
          <a:xfrm>
            <a:off x="425456" y="4690460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platzhalter 4"/>
          <p:cNvSpPr>
            <a:spLocks noGrp="1"/>
          </p:cNvSpPr>
          <p:nvPr>
            <p:ph type="body" sz="quarter" idx="43" hasCustomPrompt="1"/>
          </p:nvPr>
        </p:nvSpPr>
        <p:spPr>
          <a:xfrm>
            <a:off x="425455" y="353709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7" name="Textplatzhalter 4"/>
          <p:cNvSpPr>
            <a:spLocks noGrp="1"/>
          </p:cNvSpPr>
          <p:nvPr>
            <p:ph type="body" sz="quarter" idx="44" hasCustomPrompt="1"/>
          </p:nvPr>
        </p:nvSpPr>
        <p:spPr>
          <a:xfrm>
            <a:off x="425455" y="376792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38" name="Bildplatzhalter 49"/>
          <p:cNvSpPr>
            <a:spLocks noGrp="1"/>
          </p:cNvSpPr>
          <p:nvPr>
            <p:ph type="pic" sz="quarter" idx="45" hasCustomPrompt="1"/>
          </p:nvPr>
        </p:nvSpPr>
        <p:spPr>
          <a:xfrm>
            <a:off x="10687634" y="3535346"/>
            <a:ext cx="1072567" cy="1044235"/>
          </a:xfrm>
          <a:prstGeom prst="rect">
            <a:avLst/>
          </a:prstGeom>
          <a:solidFill>
            <a:srgbClr val="D9DADB"/>
          </a:solidFill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42" name="Textplatzhalter 4"/>
          <p:cNvSpPr>
            <a:spLocks noGrp="1"/>
          </p:cNvSpPr>
          <p:nvPr>
            <p:ph type="body" sz="quarter" idx="48" hasCustomPrompt="1"/>
          </p:nvPr>
        </p:nvSpPr>
        <p:spPr>
          <a:xfrm>
            <a:off x="6384455" y="3537090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43" name="Textplatzhalter 4"/>
          <p:cNvSpPr>
            <a:spLocks noGrp="1"/>
          </p:cNvSpPr>
          <p:nvPr>
            <p:ph type="body" sz="quarter" idx="49" hasCustomPrompt="1"/>
          </p:nvPr>
        </p:nvSpPr>
        <p:spPr>
          <a:xfrm>
            <a:off x="6384455" y="376792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/>
            </a:lvl1pPr>
          </a:lstStyle>
          <a:p>
            <a:pPr lvl="0"/>
            <a:r>
              <a:rPr lang="de-DE" dirty="0"/>
              <a:t>Abteilung TG-XX oder </a:t>
            </a:r>
            <a:br>
              <a:rPr lang="de-DE" dirty="0"/>
            </a:br>
            <a:r>
              <a:rPr lang="de-DE" dirty="0"/>
              <a:t>Zuständigkeit im Projekt</a:t>
            </a:r>
          </a:p>
        </p:txBody>
      </p:sp>
      <p:sp>
        <p:nvSpPr>
          <p:cNvPr id="4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8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cxnSp>
        <p:nvCxnSpPr>
          <p:cNvPr id="45" name="Gerade Verbindung 18"/>
          <p:cNvCxnSpPr/>
          <p:nvPr userDrawn="1"/>
        </p:nvCxnSpPr>
        <p:spPr>
          <a:xfrm>
            <a:off x="425456" y="3429000"/>
            <a:ext cx="11334745" cy="0"/>
          </a:xfrm>
          <a:prstGeom prst="line">
            <a:avLst/>
          </a:prstGeom>
          <a:ln w="9525">
            <a:solidFill>
              <a:srgbClr val="605E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 userDrawn="1"/>
        </p:nvSpPr>
        <p:spPr>
          <a:xfrm>
            <a:off x="425455" y="2959493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47" name="Textplatzhalt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2353617" y="2959492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48" name="Textplatzhalt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1283013" y="3158712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49" name="Textfeld 48"/>
          <p:cNvSpPr txBox="1"/>
          <p:nvPr userDrawn="1"/>
        </p:nvSpPr>
        <p:spPr>
          <a:xfrm>
            <a:off x="6384455" y="2959493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50" name="Textplatzhalter 28"/>
          <p:cNvSpPr>
            <a:spLocks noGrp="1"/>
          </p:cNvSpPr>
          <p:nvPr>
            <p:ph type="body" sz="quarter" idx="37" hasCustomPrompt="1"/>
          </p:nvPr>
        </p:nvSpPr>
        <p:spPr>
          <a:xfrm>
            <a:off x="8312617" y="2959492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51" name="Textplatzhalter 28"/>
          <p:cNvSpPr>
            <a:spLocks noGrp="1"/>
          </p:cNvSpPr>
          <p:nvPr>
            <p:ph type="body" sz="quarter" idx="50" hasCustomPrompt="1"/>
          </p:nvPr>
        </p:nvSpPr>
        <p:spPr>
          <a:xfrm>
            <a:off x="7242013" y="3158712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67" name="Textfeld 66"/>
          <p:cNvSpPr txBox="1"/>
          <p:nvPr userDrawn="1"/>
        </p:nvSpPr>
        <p:spPr>
          <a:xfrm>
            <a:off x="425455" y="4216417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68" name="Textplatzhalter 28"/>
          <p:cNvSpPr>
            <a:spLocks noGrp="1"/>
          </p:cNvSpPr>
          <p:nvPr>
            <p:ph type="body" sz="quarter" idx="51" hasCustomPrompt="1"/>
          </p:nvPr>
        </p:nvSpPr>
        <p:spPr>
          <a:xfrm>
            <a:off x="2353617" y="4216416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69" name="Textplatzhalter 28"/>
          <p:cNvSpPr>
            <a:spLocks noGrp="1"/>
          </p:cNvSpPr>
          <p:nvPr>
            <p:ph type="body" sz="quarter" idx="52" hasCustomPrompt="1"/>
          </p:nvPr>
        </p:nvSpPr>
        <p:spPr>
          <a:xfrm>
            <a:off x="1283013" y="4415636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70" name="Textfeld 69"/>
          <p:cNvSpPr txBox="1"/>
          <p:nvPr userDrawn="1"/>
        </p:nvSpPr>
        <p:spPr>
          <a:xfrm>
            <a:off x="6384455" y="4216417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/>
              <a:t>Tel. </a:t>
            </a:r>
            <a:r>
              <a:rPr lang="de-DE" sz="1200" b="0" dirty="0"/>
              <a:t>	</a:t>
            </a:r>
            <a:r>
              <a:rPr lang="de-DE" sz="1200" dirty="0"/>
              <a:t>+49.89.289.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/>
              <a:t>E-Mail</a:t>
            </a:r>
            <a:r>
              <a:rPr lang="de-DE" sz="1200" dirty="0"/>
              <a:t>	</a:t>
            </a:r>
          </a:p>
        </p:txBody>
      </p:sp>
      <p:sp>
        <p:nvSpPr>
          <p:cNvPr id="71" name="Textplatzhalter 28"/>
          <p:cNvSpPr>
            <a:spLocks noGrp="1"/>
          </p:cNvSpPr>
          <p:nvPr>
            <p:ph type="body" sz="quarter" idx="53" hasCustomPrompt="1"/>
          </p:nvPr>
        </p:nvSpPr>
        <p:spPr>
          <a:xfrm>
            <a:off x="8312617" y="4216416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72" name="Textplatzhalter 28"/>
          <p:cNvSpPr>
            <a:spLocks noGrp="1"/>
          </p:cNvSpPr>
          <p:nvPr>
            <p:ph type="body" sz="quarter" idx="54" hasCustomPrompt="1"/>
          </p:nvPr>
        </p:nvSpPr>
        <p:spPr>
          <a:xfrm>
            <a:off x="7242013" y="4415636"/>
            <a:ext cx="3153993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</p:spTree>
    <p:extLst>
      <p:ext uri="{BB962C8B-B14F-4D97-AF65-F5344CB8AC3E}">
        <p14:creationId xmlns:p14="http://schemas.microsoft.com/office/powerpoint/2010/main" val="4255652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495"/>
          <a:stretch/>
        </p:blipFill>
        <p:spPr>
          <a:xfrm>
            <a:off x="3797116" y="0"/>
            <a:ext cx="8394884" cy="6858000"/>
          </a:xfrm>
          <a:prstGeom prst="rect">
            <a:avLst/>
          </a:prstGeom>
        </p:spPr>
      </p:pic>
      <p:sp>
        <p:nvSpPr>
          <p:cNvPr id="57" name="Rechteck 56"/>
          <p:cNvSpPr/>
          <p:nvPr userDrawn="1"/>
        </p:nvSpPr>
        <p:spPr bwMode="auto">
          <a:xfrm>
            <a:off x="-19790" y="-27432"/>
            <a:ext cx="12211790" cy="6894000"/>
          </a:xfrm>
          <a:prstGeom prst="rect">
            <a:avLst/>
          </a:prstGeom>
          <a:gradFill flip="none" rotWithShape="1">
            <a:gsLst>
              <a:gs pos="61000">
                <a:srgbClr val="FFFFFF">
                  <a:alpha val="87000"/>
                </a:srgbClr>
              </a:gs>
              <a:gs pos="37000">
                <a:schemeClr val="bg1"/>
              </a:gs>
              <a:gs pos="78000">
                <a:srgbClr val="FFFFFF">
                  <a:alpha val="4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079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6" y="343459"/>
            <a:ext cx="10501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10501624" cy="30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pic>
        <p:nvPicPr>
          <p:cNvPr id="28" name="Bild 3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  <p:sp>
        <p:nvSpPr>
          <p:cNvPr id="32" name="Rechteck 31"/>
          <p:cNvSpPr/>
          <p:nvPr userDrawn="1"/>
        </p:nvSpPr>
        <p:spPr>
          <a:xfrm>
            <a:off x="425455" y="6541345"/>
            <a:ext cx="7875265" cy="2308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de-DE" sz="900" i="1" dirty="0">
                <a:solidFill>
                  <a:schemeClr val="bg1">
                    <a:lumMod val="75000"/>
                  </a:schemeClr>
                </a:solidFill>
              </a:rPr>
              <a:t>iwb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– Institut für Werkzeugmaschinen und Betriebswissenschaften, Technische Universität München, Boltzmannstraße 15, 85748 Garching</a:t>
            </a:r>
          </a:p>
        </p:txBody>
      </p:sp>
      <p:sp>
        <p:nvSpPr>
          <p:cNvPr id="29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2689855" y="2845314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0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2689855" y="3158442"/>
            <a:ext cx="4113282" cy="2522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  <a:p>
            <a:pPr lvl="0"/>
            <a:endParaRPr lang="de-DE" dirty="0"/>
          </a:p>
        </p:txBody>
      </p:sp>
      <p:sp>
        <p:nvSpPr>
          <p:cNvPr id="31" name="Textfeld 30"/>
          <p:cNvSpPr txBox="1"/>
          <p:nvPr userDrawn="1"/>
        </p:nvSpPr>
        <p:spPr>
          <a:xfrm>
            <a:off x="2689855" y="4118587"/>
            <a:ext cx="208534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+49 89 289</a:t>
            </a:r>
          </a:p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Wingdings" pitchFamily="2" charset="2"/>
                <a:ea typeface="+mn-ea"/>
                <a:cs typeface="+mn-cs"/>
              </a:rPr>
              <a:t>4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Wingdings" pitchFamily="2" charset="2"/>
                <a:ea typeface="+mn-ea"/>
                <a:cs typeface="+mn-cs"/>
              </a:rPr>
              <a:t>	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+49 89 289 15555 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Wingdings" pitchFamily="2" charset="2"/>
              <a:ea typeface="+mn-ea"/>
              <a:cs typeface="+mn-cs"/>
            </a:endParaRPr>
          </a:p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</a:p>
        </p:txBody>
      </p:sp>
      <p:sp>
        <p:nvSpPr>
          <p:cNvPr id="35" name="Textplatzhalt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3330860" y="4564863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36" name="Gerader Verbinder 35"/>
          <p:cNvCxnSpPr/>
          <p:nvPr userDrawn="1"/>
        </p:nvCxnSpPr>
        <p:spPr>
          <a:xfrm>
            <a:off x="2698999" y="3112722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Bildplatzhalter 49"/>
          <p:cNvSpPr>
            <a:spLocks noGrp="1"/>
          </p:cNvSpPr>
          <p:nvPr>
            <p:ph type="pic" sz="quarter" idx="42" hasCustomPrompt="1"/>
          </p:nvPr>
        </p:nvSpPr>
        <p:spPr>
          <a:xfrm>
            <a:off x="799606" y="2845314"/>
            <a:ext cx="1434717" cy="1950381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38" name="Rechteck 37"/>
          <p:cNvSpPr/>
          <p:nvPr userDrawn="1"/>
        </p:nvSpPr>
        <p:spPr>
          <a:xfrm>
            <a:off x="2689854" y="3445130"/>
            <a:ext cx="4323359" cy="553998"/>
          </a:xfrm>
          <a:prstGeom prst="rect">
            <a:avLst/>
          </a:prstGeom>
        </p:spPr>
        <p:txBody>
          <a:bodyPr wrap="square" lIns="0" tIns="0" bIns="0">
            <a:spAutoFit/>
          </a:bodyPr>
          <a:lstStyle/>
          <a:p>
            <a:pPr lvl="0"/>
            <a:r>
              <a:rPr lang="de-DE" sz="1200" dirty="0"/>
              <a:t>Institut für Werkzeugmaschinen und Betriebswissenschaften</a:t>
            </a:r>
          </a:p>
          <a:p>
            <a:pPr lvl="0"/>
            <a:r>
              <a:rPr lang="de-DE" sz="1200" dirty="0"/>
              <a:t>Technische Universität München</a:t>
            </a:r>
          </a:p>
          <a:p>
            <a:pPr lvl="0"/>
            <a:r>
              <a:rPr lang="de-DE" sz="1200" dirty="0"/>
              <a:t>Boltzmannstraße 15, 85748 Garching</a:t>
            </a:r>
          </a:p>
        </p:txBody>
      </p:sp>
      <p:sp>
        <p:nvSpPr>
          <p:cNvPr id="39" name="Textplatzhalter 28"/>
          <p:cNvSpPr>
            <a:spLocks noGrp="1"/>
          </p:cNvSpPr>
          <p:nvPr>
            <p:ph type="body" sz="quarter" idx="49" hasCustomPrompt="1"/>
          </p:nvPr>
        </p:nvSpPr>
        <p:spPr>
          <a:xfrm>
            <a:off x="4124847" y="4118587"/>
            <a:ext cx="1027076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</p:spTree>
    <p:extLst>
      <p:ext uri="{BB962C8B-B14F-4D97-AF65-F5344CB8AC3E}">
        <p14:creationId xmlns:p14="http://schemas.microsoft.com/office/powerpoint/2010/main" val="39401988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fer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495"/>
          <a:stretch/>
        </p:blipFill>
        <p:spPr>
          <a:xfrm>
            <a:off x="3797116" y="0"/>
            <a:ext cx="8394884" cy="6858000"/>
          </a:xfrm>
          <a:prstGeom prst="rect">
            <a:avLst/>
          </a:prstGeom>
        </p:spPr>
      </p:pic>
      <p:sp>
        <p:nvSpPr>
          <p:cNvPr id="57" name="Rechteck 56"/>
          <p:cNvSpPr/>
          <p:nvPr userDrawn="1"/>
        </p:nvSpPr>
        <p:spPr bwMode="auto">
          <a:xfrm>
            <a:off x="-19790" y="-27432"/>
            <a:ext cx="12311027" cy="6894000"/>
          </a:xfrm>
          <a:prstGeom prst="rect">
            <a:avLst/>
          </a:prstGeom>
          <a:gradFill flip="none" rotWithShape="1">
            <a:gsLst>
              <a:gs pos="61000">
                <a:srgbClr val="FFFFFF">
                  <a:alpha val="87000"/>
                </a:srgbClr>
              </a:gs>
              <a:gs pos="37000">
                <a:schemeClr val="bg1"/>
              </a:gs>
              <a:gs pos="78000">
                <a:srgbClr val="FFFFFF">
                  <a:alpha val="4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079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6" y="343459"/>
            <a:ext cx="10501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10501624" cy="30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pic>
        <p:nvPicPr>
          <p:cNvPr id="14" name="Bild 3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  <p:sp>
        <p:nvSpPr>
          <p:cNvPr id="17" name="Rechteck 16"/>
          <p:cNvSpPr/>
          <p:nvPr userDrawn="1"/>
        </p:nvSpPr>
        <p:spPr>
          <a:xfrm>
            <a:off x="425455" y="6541345"/>
            <a:ext cx="7875265" cy="2308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de-DE" sz="900" i="1" dirty="0">
                <a:solidFill>
                  <a:schemeClr val="bg1">
                    <a:lumMod val="75000"/>
                  </a:schemeClr>
                </a:solidFill>
              </a:rPr>
              <a:t>iwb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– Institut für Werkzeugmaschinen und Betriebswissenschaften</a:t>
            </a:r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2662423" y="2392034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2662423" y="2705162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653279" y="3018897"/>
            <a:ext cx="224455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+49 89 289</a:t>
            </a:r>
          </a:p>
          <a:p>
            <a:pPr marL="0" marR="0" lvl="0" indent="0" algn="l" defTabSz="44926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28650" algn="l"/>
              </a:tabLst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Wingdings" pitchFamily="2" charset="2"/>
                <a:ea typeface="+mn-ea"/>
                <a:cs typeface="Arial" charset="0"/>
              </a:rPr>
              <a:t>4 	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+49 89 289 15555</a:t>
            </a:r>
            <a:endParaRPr lang="de-DE" sz="1200" dirty="0"/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21" name="Textplatzhalt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4094367" y="3018897"/>
            <a:ext cx="1027076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22" name="Textplatzhalt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3294284" y="3465173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23" name="Gerader Verbinder 22"/>
          <p:cNvCxnSpPr/>
          <p:nvPr userDrawn="1"/>
        </p:nvCxnSpPr>
        <p:spPr>
          <a:xfrm>
            <a:off x="2671567" y="2659442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Bildplatzhalter 49"/>
          <p:cNvSpPr>
            <a:spLocks noGrp="1"/>
          </p:cNvSpPr>
          <p:nvPr>
            <p:ph type="pic" sz="quarter" idx="42" hasCustomPrompt="1"/>
          </p:nvPr>
        </p:nvSpPr>
        <p:spPr>
          <a:xfrm>
            <a:off x="1155333" y="2362109"/>
            <a:ext cx="1078990" cy="1333895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662423" y="4255108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44" hasCustomPrompt="1"/>
          </p:nvPr>
        </p:nvSpPr>
        <p:spPr>
          <a:xfrm>
            <a:off x="2662423" y="4568236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29" name="Textfeld 28"/>
          <p:cNvSpPr txBox="1"/>
          <p:nvPr userDrawn="1"/>
        </p:nvSpPr>
        <p:spPr>
          <a:xfrm>
            <a:off x="2653279" y="4881971"/>
            <a:ext cx="224455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</a:t>
            </a:r>
            <a:r>
              <a:rPr lang="de-DE" sz="1200" baseline="0" dirty="0"/>
              <a:t> </a:t>
            </a:r>
            <a:r>
              <a:rPr lang="de-DE" sz="1200" dirty="0"/>
              <a:t>89 289</a:t>
            </a:r>
          </a:p>
          <a:p>
            <a:pPr marL="0" marR="0" lvl="0" indent="0" algn="l" defTabSz="44926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28650" algn="l"/>
              </a:tabLst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Wingdings" pitchFamily="2" charset="2"/>
                <a:ea typeface="+mn-ea"/>
                <a:cs typeface="Arial" charset="0"/>
              </a:rPr>
              <a:t>4 	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+49 89 289 15555</a:t>
            </a:r>
            <a:endParaRPr lang="de-DE" sz="1200" dirty="0"/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30" name="Textplatzhalter 28"/>
          <p:cNvSpPr>
            <a:spLocks noGrp="1"/>
          </p:cNvSpPr>
          <p:nvPr>
            <p:ph type="body" sz="quarter" idx="45" hasCustomPrompt="1"/>
          </p:nvPr>
        </p:nvSpPr>
        <p:spPr>
          <a:xfrm>
            <a:off x="4094367" y="4881971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31" name="Textplatzhalter 28"/>
          <p:cNvSpPr>
            <a:spLocks noGrp="1"/>
          </p:cNvSpPr>
          <p:nvPr>
            <p:ph type="body" sz="quarter" idx="46" hasCustomPrompt="1"/>
          </p:nvPr>
        </p:nvSpPr>
        <p:spPr>
          <a:xfrm>
            <a:off x="3294284" y="5328247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32" name="Gerader Verbinder 31"/>
          <p:cNvCxnSpPr/>
          <p:nvPr userDrawn="1"/>
        </p:nvCxnSpPr>
        <p:spPr>
          <a:xfrm>
            <a:off x="2671567" y="4522516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Bildplatzhalter 49"/>
          <p:cNvSpPr>
            <a:spLocks noGrp="1"/>
          </p:cNvSpPr>
          <p:nvPr>
            <p:ph type="pic" sz="quarter" idx="47" hasCustomPrompt="1"/>
          </p:nvPr>
        </p:nvSpPr>
        <p:spPr>
          <a:xfrm>
            <a:off x="1155333" y="4225183"/>
            <a:ext cx="1078990" cy="1333895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900"/>
            </a:lvl1pPr>
          </a:lstStyle>
          <a:p>
            <a:r>
              <a:rPr lang="de-DE" dirty="0"/>
              <a:t>Kontaktbild</a:t>
            </a:r>
          </a:p>
        </p:txBody>
      </p:sp>
    </p:spTree>
    <p:extLst>
      <p:ext uri="{BB962C8B-B14F-4D97-AF65-F5344CB8AC3E}">
        <p14:creationId xmlns:p14="http://schemas.microsoft.com/office/powerpoint/2010/main" val="3635701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495"/>
          <a:stretch/>
        </p:blipFill>
        <p:spPr>
          <a:xfrm>
            <a:off x="3797116" y="0"/>
            <a:ext cx="8394884" cy="6858000"/>
          </a:xfrm>
          <a:prstGeom prst="rect">
            <a:avLst/>
          </a:prstGeom>
        </p:spPr>
      </p:pic>
      <p:sp>
        <p:nvSpPr>
          <p:cNvPr id="57" name="Rechteck 56"/>
          <p:cNvSpPr/>
          <p:nvPr userDrawn="1"/>
        </p:nvSpPr>
        <p:spPr bwMode="auto">
          <a:xfrm>
            <a:off x="-19790" y="-27432"/>
            <a:ext cx="12211790" cy="6894000"/>
          </a:xfrm>
          <a:prstGeom prst="rect">
            <a:avLst/>
          </a:prstGeom>
          <a:gradFill flip="none" rotWithShape="1">
            <a:gsLst>
              <a:gs pos="61000">
                <a:srgbClr val="FFFFFF">
                  <a:alpha val="87000"/>
                </a:srgbClr>
              </a:gs>
              <a:gs pos="37000">
                <a:schemeClr val="bg1"/>
              </a:gs>
              <a:gs pos="78000">
                <a:srgbClr val="FFFFFF">
                  <a:alpha val="45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079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5456" y="343459"/>
            <a:ext cx="10501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10501624" cy="30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pic>
        <p:nvPicPr>
          <p:cNvPr id="28" name="Bild 3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  <p:sp>
        <p:nvSpPr>
          <p:cNvPr id="45" name="Textplatzhalter 4"/>
          <p:cNvSpPr>
            <a:spLocks noGrp="1"/>
          </p:cNvSpPr>
          <p:nvPr>
            <p:ph type="body" sz="quarter" idx="48" hasCustomPrompt="1"/>
          </p:nvPr>
        </p:nvSpPr>
        <p:spPr>
          <a:xfrm>
            <a:off x="2662423" y="2162715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46" name="Textplatzhalter 4"/>
          <p:cNvSpPr>
            <a:spLocks noGrp="1"/>
          </p:cNvSpPr>
          <p:nvPr>
            <p:ph type="body" sz="quarter" idx="49" hasCustomPrompt="1"/>
          </p:nvPr>
        </p:nvSpPr>
        <p:spPr>
          <a:xfrm>
            <a:off x="2662423" y="2475843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47" name="Textfeld 46"/>
          <p:cNvSpPr txBox="1"/>
          <p:nvPr userDrawn="1"/>
        </p:nvSpPr>
        <p:spPr>
          <a:xfrm>
            <a:off x="2653279" y="2789578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</a:t>
            </a:r>
            <a:r>
              <a:rPr lang="de-DE" sz="1200" baseline="0" dirty="0"/>
              <a:t> </a:t>
            </a:r>
            <a:r>
              <a:rPr lang="de-DE" sz="1200" dirty="0"/>
              <a:t>89 289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48" name="Textplatzhalter 28"/>
          <p:cNvSpPr>
            <a:spLocks noGrp="1"/>
          </p:cNvSpPr>
          <p:nvPr>
            <p:ph type="body" sz="quarter" idx="50" hasCustomPrompt="1"/>
          </p:nvPr>
        </p:nvSpPr>
        <p:spPr>
          <a:xfrm>
            <a:off x="4094367" y="2789578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49" name="Textplatzhalter 28"/>
          <p:cNvSpPr>
            <a:spLocks noGrp="1"/>
          </p:cNvSpPr>
          <p:nvPr>
            <p:ph type="body" sz="quarter" idx="51" hasCustomPrompt="1"/>
          </p:nvPr>
        </p:nvSpPr>
        <p:spPr>
          <a:xfrm>
            <a:off x="3294284" y="2981854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50" name="Gerader Verbinder 49"/>
          <p:cNvCxnSpPr/>
          <p:nvPr userDrawn="1"/>
        </p:nvCxnSpPr>
        <p:spPr>
          <a:xfrm>
            <a:off x="2671567" y="2430123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Bildplatzhalter 49"/>
          <p:cNvSpPr>
            <a:spLocks noGrp="1"/>
          </p:cNvSpPr>
          <p:nvPr>
            <p:ph type="pic" sz="quarter" idx="52" hasCustomPrompt="1"/>
          </p:nvPr>
        </p:nvSpPr>
        <p:spPr>
          <a:xfrm>
            <a:off x="1155333" y="2132790"/>
            <a:ext cx="863192" cy="1067116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3152" tIns="36576" rIns="73152" bIns="36576"/>
          <a:lstStyle>
            <a:lvl1pPr marL="0" indent="0">
              <a:defRPr sz="72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425455" y="6541345"/>
            <a:ext cx="7875265" cy="2308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de-DE" sz="900" i="1" dirty="0">
                <a:solidFill>
                  <a:schemeClr val="bg1">
                    <a:lumMod val="75000"/>
                  </a:schemeClr>
                </a:solidFill>
              </a:rPr>
              <a:t>iwb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– Institut für Werkzeugmaschinen und Betriebswissenschaften, Technische Universität München, Boltzmannstraße 15, 85748 Garching</a:t>
            </a:r>
          </a:p>
        </p:txBody>
      </p:sp>
      <p:sp>
        <p:nvSpPr>
          <p:cNvPr id="68" name="Textplatzhalter 4"/>
          <p:cNvSpPr>
            <a:spLocks noGrp="1"/>
          </p:cNvSpPr>
          <p:nvPr>
            <p:ph type="body" sz="quarter" idx="58" hasCustomPrompt="1"/>
          </p:nvPr>
        </p:nvSpPr>
        <p:spPr>
          <a:xfrm>
            <a:off x="2662423" y="3511625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69" name="Textplatzhalter 4"/>
          <p:cNvSpPr>
            <a:spLocks noGrp="1"/>
          </p:cNvSpPr>
          <p:nvPr>
            <p:ph type="body" sz="quarter" idx="59" hasCustomPrompt="1"/>
          </p:nvPr>
        </p:nvSpPr>
        <p:spPr>
          <a:xfrm>
            <a:off x="2662423" y="3824753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70" name="Textfeld 69"/>
          <p:cNvSpPr txBox="1"/>
          <p:nvPr userDrawn="1"/>
        </p:nvSpPr>
        <p:spPr>
          <a:xfrm>
            <a:off x="2653279" y="4138488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</a:t>
            </a:r>
            <a:r>
              <a:rPr lang="de-DE" sz="1200" baseline="0" dirty="0"/>
              <a:t> </a:t>
            </a:r>
            <a:r>
              <a:rPr lang="de-DE" sz="1200" dirty="0"/>
              <a:t>89 289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71" name="Textplatzhalter 28"/>
          <p:cNvSpPr>
            <a:spLocks noGrp="1"/>
          </p:cNvSpPr>
          <p:nvPr>
            <p:ph type="body" sz="quarter" idx="60" hasCustomPrompt="1"/>
          </p:nvPr>
        </p:nvSpPr>
        <p:spPr>
          <a:xfrm>
            <a:off x="4094367" y="4138488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72" name="Textplatzhalter 28"/>
          <p:cNvSpPr>
            <a:spLocks noGrp="1"/>
          </p:cNvSpPr>
          <p:nvPr>
            <p:ph type="body" sz="quarter" idx="61" hasCustomPrompt="1"/>
          </p:nvPr>
        </p:nvSpPr>
        <p:spPr>
          <a:xfrm>
            <a:off x="3294284" y="4330764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73" name="Gerader Verbinder 72"/>
          <p:cNvCxnSpPr/>
          <p:nvPr userDrawn="1"/>
        </p:nvCxnSpPr>
        <p:spPr>
          <a:xfrm>
            <a:off x="2671567" y="3779033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Bildplatzhalter 49"/>
          <p:cNvSpPr>
            <a:spLocks noGrp="1"/>
          </p:cNvSpPr>
          <p:nvPr>
            <p:ph type="pic" sz="quarter" idx="62" hasCustomPrompt="1"/>
          </p:nvPr>
        </p:nvSpPr>
        <p:spPr>
          <a:xfrm>
            <a:off x="1155333" y="3481700"/>
            <a:ext cx="863192" cy="1067116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3152" tIns="36576" rIns="73152" bIns="36576"/>
          <a:lstStyle>
            <a:lvl1pPr marL="0" indent="0">
              <a:defRPr sz="720"/>
            </a:lvl1pPr>
          </a:lstStyle>
          <a:p>
            <a:r>
              <a:rPr lang="de-DE" dirty="0"/>
              <a:t>Kontaktbild</a:t>
            </a:r>
          </a:p>
        </p:txBody>
      </p:sp>
      <p:sp>
        <p:nvSpPr>
          <p:cNvPr id="82" name="Textplatzhalter 4"/>
          <p:cNvSpPr>
            <a:spLocks noGrp="1"/>
          </p:cNvSpPr>
          <p:nvPr>
            <p:ph type="body" sz="quarter" idx="63" hasCustomPrompt="1"/>
          </p:nvPr>
        </p:nvSpPr>
        <p:spPr>
          <a:xfrm>
            <a:off x="2662423" y="4903067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83" name="Textplatzhalter 4"/>
          <p:cNvSpPr>
            <a:spLocks noGrp="1"/>
          </p:cNvSpPr>
          <p:nvPr>
            <p:ph type="body" sz="quarter" idx="64" hasCustomPrompt="1"/>
          </p:nvPr>
        </p:nvSpPr>
        <p:spPr>
          <a:xfrm>
            <a:off x="2662423" y="5216195"/>
            <a:ext cx="3876740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defRPr sz="1200" b="0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de-DE" dirty="0"/>
              <a:t>Abteilung TG-XX oder Zuständigkeit im Projekt</a:t>
            </a:r>
          </a:p>
        </p:txBody>
      </p:sp>
      <p:sp>
        <p:nvSpPr>
          <p:cNvPr id="84" name="Textfeld 83"/>
          <p:cNvSpPr txBox="1"/>
          <p:nvPr userDrawn="1"/>
        </p:nvSpPr>
        <p:spPr>
          <a:xfrm>
            <a:off x="2653279" y="5529930"/>
            <a:ext cx="2244559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  <a:tabLst>
                <a:tab pos="628650" algn="l"/>
              </a:tabLst>
            </a:pPr>
            <a:r>
              <a:rPr lang="de-DE" sz="1200" dirty="0">
                <a:solidFill>
                  <a:schemeClr val="bg2"/>
                </a:solidFill>
                <a:latin typeface="Wingdings" pitchFamily="2" charset="2"/>
              </a:rPr>
              <a:t>(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b="0" dirty="0"/>
              <a:t>	</a:t>
            </a:r>
            <a:r>
              <a:rPr lang="de-DE" sz="1200" dirty="0"/>
              <a:t>+49</a:t>
            </a:r>
            <a:r>
              <a:rPr lang="de-DE" sz="1200" baseline="0" dirty="0"/>
              <a:t> </a:t>
            </a:r>
            <a:r>
              <a:rPr lang="de-DE" sz="1200" dirty="0"/>
              <a:t>89 289</a:t>
            </a:r>
          </a:p>
          <a:p>
            <a:pPr defTabSz="449263">
              <a:lnSpc>
                <a:spcPct val="110000"/>
              </a:lnSpc>
              <a:tabLst>
                <a:tab pos="806450" algn="l"/>
              </a:tabLst>
            </a:pPr>
            <a:r>
              <a:rPr lang="de-DE" sz="1200" b="1" dirty="0">
                <a:solidFill>
                  <a:schemeClr val="bg2"/>
                </a:solidFill>
                <a:latin typeface="Wingdings" pitchFamily="2" charset="2"/>
              </a:rPr>
              <a:t>*</a:t>
            </a:r>
            <a:r>
              <a:rPr lang="de-DE" sz="1200" dirty="0">
                <a:solidFill>
                  <a:schemeClr val="accent6"/>
                </a:solidFill>
                <a:latin typeface="Wingdings" pitchFamily="2" charset="2"/>
              </a:rPr>
              <a:t> </a:t>
            </a:r>
            <a:r>
              <a:rPr lang="de-DE" sz="1200" dirty="0"/>
              <a:t>	</a:t>
            </a:r>
          </a:p>
        </p:txBody>
      </p:sp>
      <p:sp>
        <p:nvSpPr>
          <p:cNvPr id="85" name="Textplatzhalter 28"/>
          <p:cNvSpPr>
            <a:spLocks noGrp="1"/>
          </p:cNvSpPr>
          <p:nvPr>
            <p:ph type="body" sz="quarter" idx="65" hasCustomPrompt="1"/>
          </p:nvPr>
        </p:nvSpPr>
        <p:spPr>
          <a:xfrm>
            <a:off x="4094367" y="5529930"/>
            <a:ext cx="937899" cy="230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86" name="Textplatzhalter 28"/>
          <p:cNvSpPr>
            <a:spLocks noGrp="1"/>
          </p:cNvSpPr>
          <p:nvPr>
            <p:ph type="body" sz="quarter" idx="66" hasCustomPrompt="1"/>
          </p:nvPr>
        </p:nvSpPr>
        <p:spPr>
          <a:xfrm>
            <a:off x="3294284" y="5722206"/>
            <a:ext cx="3153993" cy="230832"/>
          </a:xfrm>
          <a:prstGeom prst="rect">
            <a:avLst/>
          </a:prstGeom>
        </p:spPr>
        <p:txBody>
          <a:bodyPr lIns="0" tIns="18000" rIns="0" bIns="0">
            <a:noAutofit/>
          </a:bodyPr>
          <a:lstStyle>
            <a:lvl1pPr>
              <a:defRPr sz="12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cxnSp>
        <p:nvCxnSpPr>
          <p:cNvPr id="87" name="Gerader Verbinder 86"/>
          <p:cNvCxnSpPr/>
          <p:nvPr userDrawn="1"/>
        </p:nvCxnSpPr>
        <p:spPr>
          <a:xfrm>
            <a:off x="2671567" y="5170475"/>
            <a:ext cx="4104000" cy="0"/>
          </a:xfrm>
          <a:prstGeom prst="line">
            <a:avLst/>
          </a:prstGeom>
          <a:ln>
            <a:gradFill>
              <a:gsLst>
                <a:gs pos="100000">
                  <a:schemeClr val="bg1"/>
                </a:gs>
                <a:gs pos="55000">
                  <a:srgbClr val="DFDFDF">
                    <a:alpha val="82000"/>
                  </a:srgbClr>
                </a:gs>
                <a:gs pos="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Bildplatzhalter 49"/>
          <p:cNvSpPr>
            <a:spLocks noGrp="1"/>
          </p:cNvSpPr>
          <p:nvPr>
            <p:ph type="pic" sz="quarter" idx="67" hasCustomPrompt="1"/>
          </p:nvPr>
        </p:nvSpPr>
        <p:spPr>
          <a:xfrm>
            <a:off x="1155333" y="4873142"/>
            <a:ext cx="863192" cy="1067116"/>
          </a:xfrm>
          <a:prstGeom prst="rect">
            <a:avLst/>
          </a:prstGeom>
          <a:solidFill>
            <a:srgbClr val="D9DAD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3152" tIns="36576" rIns="73152" bIns="36576"/>
          <a:lstStyle>
            <a:lvl1pPr marL="0" indent="0">
              <a:defRPr sz="720"/>
            </a:lvl1pPr>
          </a:lstStyle>
          <a:p>
            <a:r>
              <a:rPr lang="de-DE" dirty="0"/>
              <a:t>Kontaktbild</a:t>
            </a:r>
          </a:p>
        </p:txBody>
      </p:sp>
    </p:spTree>
    <p:extLst>
      <p:ext uri="{BB962C8B-B14F-4D97-AF65-F5344CB8AC3E}">
        <p14:creationId xmlns:p14="http://schemas.microsoft.com/office/powerpoint/2010/main" val="15999872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ontaktfolie WiMi_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9" y="6586188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sp>
        <p:nvSpPr>
          <p:cNvPr id="19" name="Textfeld 18"/>
          <p:cNvSpPr txBox="1"/>
          <p:nvPr userDrawn="1"/>
        </p:nvSpPr>
        <p:spPr>
          <a:xfrm>
            <a:off x="3187422" y="4034921"/>
            <a:ext cx="2388474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Wissenschaftlicher Mitarbeiter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6394868" y="2635233"/>
            <a:ext cx="2576988" cy="710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Technische Universität München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Institut für Werkzeugmaschinen </a:t>
            </a:r>
            <a:br>
              <a:rPr lang="de-DE" sz="1400" dirty="0"/>
            </a:br>
            <a:r>
              <a:rPr lang="de-DE" sz="1400" dirty="0"/>
              <a:t>und Betriebswissenschaften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6394868" y="3453571"/>
            <a:ext cx="1601400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Boltzmannstraße 15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85748 Garching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6394869" y="4034921"/>
            <a:ext cx="1899879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</a:pPr>
            <a:r>
              <a:rPr lang="de-DE" sz="1400" dirty="0"/>
              <a:t>Tel. 	+49.89.289.</a:t>
            </a:r>
          </a:p>
          <a:p>
            <a:pPr defTabSz="449263">
              <a:lnSpc>
                <a:spcPct val="110000"/>
              </a:lnSpc>
            </a:pPr>
            <a:r>
              <a:rPr lang="de-DE" sz="1400" dirty="0"/>
              <a:t>Fax	+49.89.289.15555</a:t>
            </a:r>
          </a:p>
        </p:txBody>
      </p:sp>
      <p:sp>
        <p:nvSpPr>
          <p:cNvPr id="23" name="Rechteck 22"/>
          <p:cNvSpPr/>
          <p:nvPr userDrawn="1"/>
        </p:nvSpPr>
        <p:spPr>
          <a:xfrm>
            <a:off x="2695768" y="1371826"/>
            <a:ext cx="6804082" cy="4162426"/>
          </a:xfrm>
          <a:prstGeom prst="rect">
            <a:avLst/>
          </a:prstGeom>
          <a:noFill/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87422" y="3162180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Akad. Grad</a:t>
            </a:r>
          </a:p>
        </p:txBody>
      </p:sp>
      <p:sp>
        <p:nvSpPr>
          <p:cNvPr id="26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87422" y="3395829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600" b="1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7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7785161" y="4034921"/>
            <a:ext cx="70342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28" name="Textplatzhalt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6394868" y="4593319"/>
            <a:ext cx="3046216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29" name="Textfeld 28"/>
          <p:cNvSpPr txBox="1"/>
          <p:nvPr userDrawn="1"/>
        </p:nvSpPr>
        <p:spPr>
          <a:xfrm>
            <a:off x="6394868" y="4856505"/>
            <a:ext cx="1294970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www.iwb.tum.de</a:t>
            </a:r>
          </a:p>
        </p:txBody>
      </p:sp>
      <p:pic>
        <p:nvPicPr>
          <p:cNvPr id="14" name="Bild 6" descr="20150416 tum logo blau png 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7422" y="1882272"/>
            <a:ext cx="921002" cy="4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962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ontaktfolie WiMi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9" y="6586188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sp>
        <p:nvSpPr>
          <p:cNvPr id="19" name="Textfeld 18"/>
          <p:cNvSpPr txBox="1"/>
          <p:nvPr userDrawn="1"/>
        </p:nvSpPr>
        <p:spPr>
          <a:xfrm>
            <a:off x="3187422" y="4034921"/>
            <a:ext cx="2468625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Wissenschaftliche Mitarbeiterin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6394868" y="2635233"/>
            <a:ext cx="2576988" cy="710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Technische Universität München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Institut für Werkzeugmaschinen </a:t>
            </a:r>
            <a:br>
              <a:rPr lang="de-DE" sz="1400" dirty="0"/>
            </a:br>
            <a:r>
              <a:rPr lang="de-DE" sz="1400" dirty="0"/>
              <a:t>und Betriebswissenschaften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6394868" y="3453571"/>
            <a:ext cx="1601400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Boltzmannstraße 15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85748 Garching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6394869" y="4034921"/>
            <a:ext cx="1899879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</a:pPr>
            <a:r>
              <a:rPr lang="de-DE" sz="1400" dirty="0"/>
              <a:t>Tel. 	+49.89.289.</a:t>
            </a:r>
          </a:p>
          <a:p>
            <a:pPr defTabSz="449263">
              <a:lnSpc>
                <a:spcPct val="110000"/>
              </a:lnSpc>
            </a:pPr>
            <a:r>
              <a:rPr lang="de-DE" sz="1400" dirty="0"/>
              <a:t>Fax	+49.89.289.15555</a:t>
            </a:r>
          </a:p>
        </p:txBody>
      </p:sp>
      <p:sp>
        <p:nvSpPr>
          <p:cNvPr id="23" name="Rechteck 22"/>
          <p:cNvSpPr/>
          <p:nvPr userDrawn="1"/>
        </p:nvSpPr>
        <p:spPr>
          <a:xfrm>
            <a:off x="2695768" y="1371826"/>
            <a:ext cx="6804082" cy="4162426"/>
          </a:xfrm>
          <a:prstGeom prst="rect">
            <a:avLst/>
          </a:prstGeom>
          <a:noFill/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87422" y="3162180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Akad. Grad</a:t>
            </a:r>
          </a:p>
        </p:txBody>
      </p:sp>
      <p:sp>
        <p:nvSpPr>
          <p:cNvPr id="26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87422" y="3395829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600" b="1"/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7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7785161" y="4034921"/>
            <a:ext cx="70342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28" name="Textplatzhalt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6394868" y="4593319"/>
            <a:ext cx="3046216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29" name="Textfeld 28"/>
          <p:cNvSpPr txBox="1"/>
          <p:nvPr userDrawn="1"/>
        </p:nvSpPr>
        <p:spPr>
          <a:xfrm>
            <a:off x="6394868" y="4856505"/>
            <a:ext cx="1294970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www.iwb.tum.de</a:t>
            </a:r>
          </a:p>
        </p:txBody>
      </p:sp>
      <p:pic>
        <p:nvPicPr>
          <p:cNvPr id="14" name="Bild 6" descr="20150416 tum logo blau png 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7422" y="1882272"/>
            <a:ext cx="921002" cy="4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16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2830481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25451" y="2098967"/>
            <a:ext cx="11345332" cy="37779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307234" y="6586186"/>
            <a:ext cx="461783" cy="152349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ontaktfolie allgem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19" y="6586188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22" hasCustomPrompt="1"/>
          </p:nvPr>
        </p:nvSpPr>
        <p:spPr>
          <a:xfrm>
            <a:off x="3200123" y="4018763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Position</a:t>
            </a:r>
          </a:p>
        </p:txBody>
      </p:sp>
      <p:pic>
        <p:nvPicPr>
          <p:cNvPr id="14" name="Bild 6" descr="20150416 tum logo blau png fi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7422" y="1882272"/>
            <a:ext cx="921002" cy="485063"/>
          </a:xfrm>
          <a:prstGeom prst="rect">
            <a:avLst/>
          </a:prstGeom>
        </p:spPr>
      </p:pic>
      <p:sp>
        <p:nvSpPr>
          <p:cNvPr id="15" name="Rechteck 14"/>
          <p:cNvSpPr/>
          <p:nvPr userDrawn="1"/>
        </p:nvSpPr>
        <p:spPr>
          <a:xfrm>
            <a:off x="2695768" y="1371826"/>
            <a:ext cx="6804082" cy="4162426"/>
          </a:xfrm>
          <a:prstGeom prst="rect">
            <a:avLst/>
          </a:prstGeom>
          <a:noFill/>
          <a:ln w="9525" cap="flat" cmpd="sng" algn="ctr">
            <a:solidFill>
              <a:srgbClr val="58585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6394868" y="2635233"/>
            <a:ext cx="2576988" cy="710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Technische Universität München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Institut für Werkzeugmaschinen </a:t>
            </a:r>
            <a:br>
              <a:rPr lang="de-DE" sz="1400" dirty="0"/>
            </a:br>
            <a:r>
              <a:rPr lang="de-DE" sz="1400" dirty="0"/>
              <a:t>und Betriebswissenschaften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6394868" y="3453571"/>
            <a:ext cx="1601400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Boltzmannstraße 15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85748 Garching</a:t>
            </a:r>
          </a:p>
        </p:txBody>
      </p:sp>
      <p:sp>
        <p:nvSpPr>
          <p:cNvPr id="29" name="Textfeld 28"/>
          <p:cNvSpPr txBox="1"/>
          <p:nvPr userDrawn="1"/>
        </p:nvSpPr>
        <p:spPr>
          <a:xfrm>
            <a:off x="6394869" y="4034921"/>
            <a:ext cx="1899879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49263">
              <a:lnSpc>
                <a:spcPct val="110000"/>
              </a:lnSpc>
            </a:pPr>
            <a:r>
              <a:rPr lang="de-DE" sz="1400" dirty="0"/>
              <a:t>Tel. 	+49.89.289.</a:t>
            </a:r>
          </a:p>
          <a:p>
            <a:pPr defTabSz="449263">
              <a:lnSpc>
                <a:spcPct val="110000"/>
              </a:lnSpc>
            </a:pPr>
            <a:r>
              <a:rPr lang="de-DE" sz="1400" dirty="0"/>
              <a:t>Fax	+49.89.289.15555</a:t>
            </a:r>
          </a:p>
        </p:txBody>
      </p:sp>
      <p:sp>
        <p:nvSpPr>
          <p:cNvPr id="30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7785161" y="4034921"/>
            <a:ext cx="70342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&lt;Tel.&gt;</a:t>
            </a:r>
          </a:p>
        </p:txBody>
      </p:sp>
      <p:sp>
        <p:nvSpPr>
          <p:cNvPr id="31" name="Textplatzhalt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6394868" y="4593319"/>
            <a:ext cx="3046216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dirty="0"/>
              <a:t>&lt;E-Mail&gt;</a:t>
            </a:r>
          </a:p>
        </p:txBody>
      </p:sp>
      <p:sp>
        <p:nvSpPr>
          <p:cNvPr id="32" name="Textfeld 31"/>
          <p:cNvSpPr txBox="1"/>
          <p:nvPr userDrawn="1"/>
        </p:nvSpPr>
        <p:spPr>
          <a:xfrm>
            <a:off x="6394868" y="4856505"/>
            <a:ext cx="1294970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400" dirty="0"/>
              <a:t>www.iwb.tum.de</a:t>
            </a:r>
          </a:p>
        </p:txBody>
      </p:sp>
      <p:sp>
        <p:nvSpPr>
          <p:cNvPr id="33" name="Textplatzhalt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87422" y="3162180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de-DE" dirty="0"/>
              <a:t>Akad. Grad</a:t>
            </a:r>
          </a:p>
        </p:txBody>
      </p:sp>
      <p:sp>
        <p:nvSpPr>
          <p:cNvPr id="34" name="Textplatzhalt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87422" y="3395829"/>
            <a:ext cx="2388474" cy="269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600" b="1"/>
            </a:lvl1pPr>
          </a:lstStyle>
          <a:p>
            <a:pPr lvl="0"/>
            <a:r>
              <a:rPr lang="de-DE" dirty="0"/>
              <a:t>Vorname Nachname</a:t>
            </a:r>
          </a:p>
        </p:txBody>
      </p:sp>
    </p:spTree>
    <p:extLst>
      <p:ext uri="{BB962C8B-B14F-4D97-AF65-F5344CB8AC3E}">
        <p14:creationId xmlns:p14="http://schemas.microsoft.com/office/powerpoint/2010/main" val="3332947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fficientElements Agenda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0855" y="305360"/>
            <a:ext cx="10515600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95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Kapiteltrenner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11307234" y="6586186"/>
            <a:ext cx="461783" cy="152349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5327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bla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 err="1"/>
              <a:t>Kapiteltrenner</a:t>
            </a:r>
            <a:endParaRPr lang="de-DE" noProof="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11307234" y="6586186"/>
            <a:ext cx="461783" cy="152349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1770185" y="2191150"/>
            <a:ext cx="10398368" cy="4767339"/>
            <a:chOff x="1327639" y="2191149"/>
            <a:chExt cx="7798776" cy="4767339"/>
          </a:xfrm>
        </p:grpSpPr>
        <p:pic>
          <p:nvPicPr>
            <p:cNvPr id="8" name="Grafik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64" b="7008"/>
            <a:stretch/>
          </p:blipFill>
          <p:spPr>
            <a:xfrm>
              <a:off x="1614854" y="2191149"/>
              <a:ext cx="7511561" cy="4631682"/>
            </a:xfrm>
            <a:prstGeom prst="rect">
              <a:avLst/>
            </a:prstGeom>
          </p:spPr>
        </p:pic>
        <p:pic>
          <p:nvPicPr>
            <p:cNvPr id="9" name="Grafik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168" r="64568"/>
            <a:stretch/>
          </p:blipFill>
          <p:spPr>
            <a:xfrm>
              <a:off x="1327639" y="6518579"/>
              <a:ext cx="3050931" cy="439909"/>
            </a:xfrm>
            <a:prstGeom prst="rect">
              <a:avLst/>
            </a:prstGeom>
          </p:spPr>
        </p:pic>
      </p:grpSp>
      <p:pic>
        <p:nvPicPr>
          <p:cNvPr id="10" name="Bild 3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1160665" y="324650"/>
            <a:ext cx="602472" cy="3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29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85D38-386F-B459-A346-9DC864A8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3552F0-C504-35C3-7705-8C865B6A9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AA3E1-9984-401A-8549-79C579D49C8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9625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 useBgFill="1"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2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0164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7416">
          <p15:clr>
            <a:srgbClr val="FBAE40"/>
          </p15:clr>
        </p15:guide>
        <p15:guide id="1" orient="horz" pos="4042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13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BB6BA3-0ED4-D220-0E5F-F22E7DB6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82973E8-07CA-C227-BF9D-4773C8515B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AA3E1-9984-401A-8549-79C579D49C8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267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31AC5-C490-19F6-26BA-7491E1C7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DC0FBFE-86B9-FE20-8A46-9D299D8086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AA3E1-9984-401A-8549-79C579D49C8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97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7765232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5" y="1808163"/>
            <a:ext cx="1133474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9388" indent="-179388">
              <a:lnSpc>
                <a:spcPct val="114000"/>
              </a:lnSpc>
              <a:buFont typeface="Wingdings" panose="05000000000000000000" pitchFamily="2" charset="2"/>
              <a:buChar char="§"/>
              <a:defRPr lang="de-DE" sz="1400" noProof="0" dirty="0" smtClean="0"/>
            </a:lvl1pPr>
            <a:lvl2pPr marL="358775" indent="-176213">
              <a:lnSpc>
                <a:spcPct val="114000"/>
              </a:lnSpc>
              <a:buFont typeface="Symbol" panose="05050102010706020507" pitchFamily="18" charset="2"/>
              <a:buChar char="-"/>
              <a:defRPr lang="de-DE" sz="1400" noProof="0" dirty="0" smtClean="0"/>
            </a:lvl2pPr>
            <a:lvl3pPr marL="488950" indent="-134938">
              <a:buFont typeface="Arial" panose="020B0604020202020204" pitchFamily="34" charset="0"/>
              <a:buChar char="•"/>
              <a:defRPr sz="1200"/>
            </a:lvl3pPr>
            <a:lvl4pPr marL="538163" indent="-177800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343459"/>
            <a:ext cx="9023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de-DE" sz="2400" baseline="0" noProof="0" dirty="0"/>
            </a:lvl1pPr>
          </a:lstStyle>
          <a:p>
            <a:pPr lvl="0"/>
            <a:r>
              <a:rPr lang="de-DE" noProof="0" dirty="0"/>
              <a:t>Hauptaussage der Folie (Action Title) durch Klicken bearbeiten</a:t>
            </a:r>
          </a:p>
        </p:txBody>
      </p:sp>
      <p:sp>
        <p:nvSpPr>
          <p:cNvPr id="8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1" y="6580789"/>
            <a:ext cx="4848447" cy="25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900">
                <a:latin typeface="+mn-lt"/>
                <a:cs typeface="Aharoni" panose="02010803020104030203" pitchFamily="2" charset="-79"/>
              </a:defRPr>
            </a:lvl1pPr>
          </a:lstStyle>
          <a:p>
            <a:pPr lvl="0"/>
            <a:r>
              <a:rPr lang="de-DE" dirty="0"/>
              <a:t>Quellen &amp; Fußnoten einfügen</a:t>
            </a:r>
          </a:p>
        </p:txBody>
      </p:sp>
      <p:sp useBgFill="1"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5" y="1237737"/>
            <a:ext cx="9023348" cy="30150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aseline="0" noProof="0" dirty="0" smtClean="0"/>
            </a:lvl1pPr>
          </a:lstStyle>
          <a:p>
            <a:pPr lvl="0"/>
            <a:r>
              <a:rPr lang="de-DE" noProof="0" dirty="0"/>
              <a:t>Gliederung / Thema / Kapitelname durch Klicken bearbeiten</a:t>
            </a:r>
          </a:p>
        </p:txBody>
      </p:sp>
      <p:sp>
        <p:nvSpPr>
          <p:cNvPr id="12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16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oleObject" Target="../embeddings/oleObject4.bin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8.xml"/><Relationship Id="rId16" Type="http://schemas.openxmlformats.org/officeDocument/2006/relationships/theme" Target="../theme/theme2.xml"/><Relationship Id="rId20" Type="http://schemas.openxmlformats.org/officeDocument/2006/relationships/image" Target="../media/image2.wmf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image" Target="../media/image5.emf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51383493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9" imgW="270" imgH="270" progId="TCLayout.ActiveDocument.1">
                  <p:embed/>
                </p:oleObj>
              </mc:Choice>
              <mc:Fallback>
                <p:oleObj name="think-cell Folie" r:id="rId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feld 10"/>
          <p:cNvSpPr txBox="1"/>
          <p:nvPr userDrawn="1"/>
        </p:nvSpPr>
        <p:spPr>
          <a:xfrm>
            <a:off x="427201" y="314326"/>
            <a:ext cx="1026620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Institut für Werkzeugmaschinen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und Betriebswissenschaften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 School of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Engineering and Design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11353191" y="6541009"/>
            <a:ext cx="415827" cy="21094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36AA3E1-9984-401A-8549-79C579D49C87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6" name="Bild 6" descr="20150416 tum logo blau png final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665" y="324685"/>
            <a:ext cx="608352" cy="320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75" r:id="rId2"/>
    <p:sldLayoutId id="2147483718" r:id="rId3"/>
    <p:sldLayoutId id="2147483720" r:id="rId4"/>
    <p:sldLayoutId id="2147483736" r:id="rId5"/>
    <p:sldLayoutId id="2147483737" r:id="rId6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lang="de-DE" sz="3000" b="0" kern="1200" smtClean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lang="de-DE" sz="1600" kern="12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lang="de-DE" sz="16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lang="de-DE" sz="1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lang="de-DE" sz="14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lang="de-DE" sz="14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3723582791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8" imgW="270" imgH="270" progId="TCLayout.ActiveDocument.1">
                  <p:embed/>
                </p:oleObj>
              </mc:Choice>
              <mc:Fallback>
                <p:oleObj name="think-cell Folie" r:id="rId1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307235" y="6586186"/>
            <a:ext cx="461783" cy="15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900" smtClean="0"/>
            </a:lvl1pPr>
          </a:lstStyle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‹#›</a:t>
            </a:fld>
            <a:endParaRPr lang="de-DE" dirty="0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432589" y="6575889"/>
            <a:ext cx="5163999" cy="1578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4000"/>
              </a:lnSpc>
            </a:pPr>
            <a:r>
              <a:rPr lang="de-DE" sz="900" b="0" i="0" dirty="0">
                <a:solidFill>
                  <a:schemeClr val="tx1"/>
                </a:solidFill>
                <a:latin typeface="+mn-lt"/>
              </a:rPr>
              <a:t>© </a:t>
            </a:r>
            <a:r>
              <a:rPr lang="de-DE" sz="900" b="0" i="1" dirty="0">
                <a:solidFill>
                  <a:schemeClr val="tx1"/>
                </a:solidFill>
                <a:latin typeface="+mn-lt"/>
              </a:rPr>
              <a:t>iwb</a:t>
            </a:r>
            <a:r>
              <a:rPr lang="de-DE" sz="900" b="0" i="0" baseline="0" dirty="0">
                <a:solidFill>
                  <a:schemeClr val="tx1"/>
                </a:solidFill>
                <a:latin typeface="+mn-lt"/>
              </a:rPr>
              <a:t> – </a:t>
            </a:r>
            <a:r>
              <a:rPr lang="de-DE" sz="900" b="0" dirty="0">
                <a:solidFill>
                  <a:schemeClr val="tx1"/>
                </a:solidFill>
                <a:latin typeface="+mn-lt"/>
              </a:rPr>
              <a:t>Institut </a:t>
            </a:r>
            <a:r>
              <a:rPr lang="de-DE" sz="900" b="0" baseline="0" dirty="0">
                <a:solidFill>
                  <a:schemeClr val="tx1"/>
                </a:solidFill>
                <a:latin typeface="+mn-lt"/>
              </a:rPr>
              <a:t>für Werkzeugmaschinen und Betriebswissenschaften</a:t>
            </a:r>
            <a:endParaRPr lang="de-DE" sz="9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Bild 6" descr="20150416 tum logo blau png final.png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665" y="324685"/>
            <a:ext cx="608352" cy="320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4" r:id="rId2"/>
    <p:sldLayoutId id="2147483654" r:id="rId3"/>
    <p:sldLayoutId id="2147483722" r:id="rId4"/>
    <p:sldLayoutId id="2147483725" r:id="rId5"/>
    <p:sldLayoutId id="2147483656" r:id="rId6"/>
    <p:sldLayoutId id="2147483714" r:id="rId7"/>
    <p:sldLayoutId id="2147483715" r:id="rId8"/>
    <p:sldLayoutId id="2147483727" r:id="rId9"/>
    <p:sldLayoutId id="2147483733" r:id="rId10"/>
    <p:sldLayoutId id="2147483728" r:id="rId11"/>
    <p:sldLayoutId id="2147483730" r:id="rId12"/>
    <p:sldLayoutId id="2147483731" r:id="rId13"/>
    <p:sldLayoutId id="2147483732" r:id="rId14"/>
    <p:sldLayoutId id="2147483723" r:id="rId15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tags" Target="../tags/tag55.xml"/><Relationship Id="rId7" Type="http://schemas.openxmlformats.org/officeDocument/2006/relationships/image" Target="../media/image39.emf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38.emf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42.emf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notesSlide" Target="../notesSlides/notesSlide2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10" Type="http://schemas.openxmlformats.org/officeDocument/2006/relationships/tags" Target="../tags/tag18.xml"/><Relationship Id="rId19" Type="http://schemas.openxmlformats.org/officeDocument/2006/relationships/slideLayout" Target="../slideLayouts/slideLayout10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29.xml"/><Relationship Id="rId7" Type="http://schemas.openxmlformats.org/officeDocument/2006/relationships/image" Target="../media/image7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30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3.xml"/><Relationship Id="rId7" Type="http://schemas.openxmlformats.org/officeDocument/2006/relationships/image" Target="../media/image9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9.xml"/><Relationship Id="rId10" Type="http://schemas.openxmlformats.org/officeDocument/2006/relationships/tags" Target="../tags/tag31.xml"/><Relationship Id="rId4" Type="http://schemas.openxmlformats.org/officeDocument/2006/relationships/tags" Target="../tags/tag34.xml"/><Relationship Id="rId9" Type="http://schemas.openxmlformats.org/officeDocument/2006/relationships/image" Target="../media/image11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37.xml"/><Relationship Id="rId7" Type="http://schemas.openxmlformats.org/officeDocument/2006/relationships/image" Target="../media/image13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16.png"/><Relationship Id="rId4" Type="http://schemas.openxmlformats.org/officeDocument/2006/relationships/tags" Target="../tags/tag38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18.emf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43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23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22.png"/><Relationship Id="rId4" Type="http://schemas.openxmlformats.org/officeDocument/2006/relationships/tags" Target="../tags/tag44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47.xml"/><Relationship Id="rId7" Type="http://schemas.openxmlformats.org/officeDocument/2006/relationships/image" Target="../media/image25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28.png"/><Relationship Id="rId4" Type="http://schemas.openxmlformats.org/officeDocument/2006/relationships/tags" Target="../tags/tag48.xml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8" Type="http://schemas.openxmlformats.org/officeDocument/2006/relationships/image" Target="../media/image35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2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customXml" Target="../ink/ink1.xml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idx="10"/>
          </p:nvPr>
        </p:nvSpPr>
        <p:spPr>
          <a:xfrm>
            <a:off x="425450" y="3429000"/>
            <a:ext cx="5660389" cy="2859120"/>
          </a:xfrm>
        </p:spPr>
        <p:txBody>
          <a:bodyPr/>
          <a:lstStyle/>
          <a:p>
            <a:r>
              <a:rPr lang="de-DE" dirty="0"/>
              <a:t>Philipp Leitner</a:t>
            </a:r>
          </a:p>
          <a:p>
            <a:r>
              <a:rPr lang="de-DE" dirty="0"/>
              <a:t>MS Teams, 10.02.2023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1641475"/>
          </a:xfrm>
        </p:spPr>
        <p:txBody>
          <a:bodyPr/>
          <a:lstStyle/>
          <a:p>
            <a:r>
              <a:rPr lang="de-DE" dirty="0"/>
              <a:t>Überwachung und Regelung der Schichthöhe beim additiven drahtbasierten Laserauftragschweißen unter Verwendung eines 3D-Laserscanners </a:t>
            </a:r>
            <a:br>
              <a:rPr lang="de-DE" dirty="0"/>
            </a:b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/>
          </p:nvPr>
        </p:nvSpPr>
        <p:spPr>
          <a:xfrm>
            <a:off x="425448" y="2465711"/>
            <a:ext cx="5660391" cy="377796"/>
          </a:xfrm>
        </p:spPr>
        <p:txBody>
          <a:bodyPr/>
          <a:lstStyle/>
          <a:p>
            <a:r>
              <a:rPr lang="de-DE" dirty="0"/>
              <a:t>Abschlusspräsentation Masterarbeit</a:t>
            </a:r>
          </a:p>
        </p:txBody>
      </p:sp>
    </p:spTree>
    <p:extLst>
      <p:ext uri="{BB962C8B-B14F-4D97-AF65-F5344CB8AC3E}">
        <p14:creationId xmlns:p14="http://schemas.microsoft.com/office/powerpoint/2010/main" val="560187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723EB07C-736B-7AED-85B1-C8DD0F323C72}"/>
              </a:ext>
            </a:extLst>
          </p:cNvPr>
          <p:cNvGrpSpPr/>
          <p:nvPr/>
        </p:nvGrpSpPr>
        <p:grpSpPr>
          <a:xfrm>
            <a:off x="5595604" y="1800163"/>
            <a:ext cx="6235355" cy="4514695"/>
            <a:chOff x="425454" y="1658724"/>
            <a:chExt cx="6235355" cy="4912990"/>
          </a:xfrm>
        </p:grpSpPr>
        <p:sp>
          <p:nvSpPr>
            <p:cNvPr id="25" name="Text Placeholder 7">
              <a:extLst>
                <a:ext uri="{FF2B5EF4-FFF2-40B4-BE49-F238E27FC236}">
                  <a16:creationId xmlns:a16="http://schemas.microsoft.com/office/drawing/2014/main" id="{5BA3CA20-ECAB-514D-DE15-4DE6AB585FA4}"/>
                </a:ext>
              </a:extLst>
            </p:cNvPr>
            <p:cNvSpPr txBox="1">
              <a:spLocks/>
            </p:cNvSpPr>
            <p:nvPr>
              <p:custDataLst>
                <p:tags r:id="rId2"/>
              </p:custDataLst>
            </p:nvPr>
          </p:nvSpPr>
          <p:spPr>
            <a:xfrm>
              <a:off x="425454" y="1808162"/>
              <a:ext cx="6235355" cy="476355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2F9DF74D-A5E0-0FF8-1451-2F204D545EDC}"/>
                </a:ext>
              </a:extLst>
            </p:cNvPr>
            <p:cNvSpPr/>
            <p:nvPr/>
          </p:nvSpPr>
          <p:spPr>
            <a:xfrm>
              <a:off x="561951" y="1658724"/>
              <a:ext cx="2611799" cy="244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Simulationsergebnisse</a:t>
              </a:r>
              <a:endPara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E7E6C5B-8542-0A4E-FA07-1C83BD1624A9}"/>
              </a:ext>
            </a:extLst>
          </p:cNvPr>
          <p:cNvGrpSpPr/>
          <p:nvPr/>
        </p:nvGrpSpPr>
        <p:grpSpPr>
          <a:xfrm>
            <a:off x="361040" y="1800163"/>
            <a:ext cx="4632570" cy="4514695"/>
            <a:chOff x="425455" y="1658724"/>
            <a:chExt cx="4632570" cy="4912990"/>
          </a:xfrm>
        </p:grpSpPr>
        <p:sp>
          <p:nvSpPr>
            <p:cNvPr id="15" name="Text Placeholder 7">
              <a:extLst>
                <a:ext uri="{FF2B5EF4-FFF2-40B4-BE49-F238E27FC236}">
                  <a16:creationId xmlns:a16="http://schemas.microsoft.com/office/drawing/2014/main" id="{FD9D469E-0339-8C81-FC31-601001D6D97A}"/>
                </a:ext>
              </a:extLst>
            </p:cNvPr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425455" y="1808162"/>
              <a:ext cx="4632570" cy="476355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5A45F8C-ECFF-2B07-3E01-61FD37A073AD}"/>
                </a:ext>
              </a:extLst>
            </p:cNvPr>
            <p:cNvSpPr/>
            <p:nvPr/>
          </p:nvSpPr>
          <p:spPr>
            <a:xfrm>
              <a:off x="561952" y="1658724"/>
              <a:ext cx="4282400" cy="244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Diskretes Simulationsprogramm MATLAB</a:t>
              </a:r>
              <a:endPara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47056B48-7EFF-9D1B-6D17-F4419A1F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 des Verhaltens des geschlossenen Regelkreises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CFF820-20D5-ADB7-C2FE-2AADA24EFC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6561638"/>
            <a:ext cx="4848447" cy="257650"/>
          </a:xfrm>
        </p:spPr>
        <p:txBody>
          <a:bodyPr/>
          <a:lstStyle/>
          <a:p>
            <a:r>
              <a:rPr lang="de-DE" dirty="0" err="1"/>
              <a:t>e</a:t>
            </a:r>
            <a:r>
              <a:rPr lang="de-DE" dirty="0"/>
              <a:t>: Regelabweichung</a:t>
            </a:r>
          </a:p>
          <a:p>
            <a:r>
              <a:rPr lang="de-DE" i="1" dirty="0"/>
              <a:t>v</a:t>
            </a:r>
            <a:r>
              <a:rPr lang="de-DE" baseline="-25000" dirty="0"/>
              <a:t>w</a:t>
            </a:r>
            <a:r>
              <a:rPr lang="de-DE" dirty="0"/>
              <a:t>: Drahtgeschwindigkeit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DD773AD-9079-7871-66A4-94CD71A867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Reglerentwurf und Validierung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1400C0F-F445-6ABD-5A1E-1AE9684F8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38499"/>
          </a:xfrm>
        </p:spPr>
        <p:txBody>
          <a:bodyPr/>
          <a:lstStyle/>
          <a:p>
            <a:pPr algn="r"/>
            <a:fld id="{836AA3E1-9984-401A-8549-79C579D49C87}" type="slidenum">
              <a:rPr lang="de-DE" smtClean="0"/>
              <a:pPr algn="r"/>
              <a:t>10</a:t>
            </a:fld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01EF124-1BB9-CB59-DE2C-AB1D69B96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544" y="2064187"/>
            <a:ext cx="5054803" cy="4072239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E335037B-C2FD-405C-3EA9-B6544D173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798" y="2345999"/>
            <a:ext cx="4071502" cy="362909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C6B384E-1597-1A65-125B-0E8C5E303C84}"/>
              </a:ext>
            </a:extLst>
          </p:cNvPr>
          <p:cNvSpPr txBox="1"/>
          <p:nvPr/>
        </p:nvSpPr>
        <p:spPr>
          <a:xfrm rot="16200000">
            <a:off x="5796595" y="2728572"/>
            <a:ext cx="1323134" cy="16882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050" dirty="0">
                <a:latin typeface="+mn-lt"/>
              </a:rPr>
              <a:t>Schichthöhe in mm</a:t>
            </a:r>
            <a:r>
              <a:rPr lang="de-DE" sz="1050" i="1" dirty="0">
                <a:latin typeface="+mn-lt"/>
              </a:rPr>
              <a:t> </a:t>
            </a:r>
            <a:r>
              <a:rPr lang="de-DE" sz="1050" dirty="0">
                <a:latin typeface="+mn-lt"/>
                <a:sym typeface="Wingdings" pitchFamily="2" charset="2"/>
              </a:rPr>
              <a:t></a:t>
            </a:r>
            <a:endParaRPr lang="de-DE" sz="1050" dirty="0">
              <a:latin typeface="+mn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F56CE99-3F19-ED54-BC26-490B3A012D03}"/>
              </a:ext>
            </a:extLst>
          </p:cNvPr>
          <p:cNvSpPr txBox="1"/>
          <p:nvPr/>
        </p:nvSpPr>
        <p:spPr>
          <a:xfrm rot="16200000">
            <a:off x="6023687" y="3961937"/>
            <a:ext cx="868949" cy="16882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050" dirty="0" err="1">
                <a:latin typeface="+mn-lt"/>
              </a:rPr>
              <a:t>e</a:t>
            </a:r>
            <a:r>
              <a:rPr lang="de-DE" sz="1050" dirty="0">
                <a:latin typeface="+mn-lt"/>
              </a:rPr>
              <a:t> in mm</a:t>
            </a:r>
            <a:r>
              <a:rPr lang="de-DE" sz="1050" i="1" dirty="0">
                <a:latin typeface="+mn-lt"/>
              </a:rPr>
              <a:t> </a:t>
            </a:r>
            <a:r>
              <a:rPr lang="de-DE" sz="1050" dirty="0">
                <a:latin typeface="+mn-lt"/>
                <a:sym typeface="Wingdings" pitchFamily="2" charset="2"/>
              </a:rPr>
              <a:t></a:t>
            </a:r>
            <a:endParaRPr lang="de-DE" sz="1050" dirty="0">
              <a:latin typeface="+mn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704141F-A43D-F4FB-4DBA-1AFCC5C959F9}"/>
              </a:ext>
            </a:extLst>
          </p:cNvPr>
          <p:cNvSpPr txBox="1"/>
          <p:nvPr/>
        </p:nvSpPr>
        <p:spPr>
          <a:xfrm rot="16200000">
            <a:off x="5978807" y="5141751"/>
            <a:ext cx="958709" cy="16882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050" i="1" dirty="0">
                <a:latin typeface="+mn-lt"/>
              </a:rPr>
              <a:t>v</a:t>
            </a:r>
            <a:r>
              <a:rPr lang="de-DE" sz="1050" baseline="-25000" dirty="0">
                <a:latin typeface="+mn-lt"/>
              </a:rPr>
              <a:t>w</a:t>
            </a:r>
            <a:r>
              <a:rPr lang="de-DE" sz="1050" dirty="0">
                <a:latin typeface="+mn-lt"/>
              </a:rPr>
              <a:t> in m/min </a:t>
            </a:r>
            <a:r>
              <a:rPr lang="de-DE" sz="1050" dirty="0">
                <a:latin typeface="+mn-lt"/>
                <a:sym typeface="Wingdings" pitchFamily="2" charset="2"/>
              </a:rPr>
              <a:t></a:t>
            </a:r>
            <a:endParaRPr lang="de-DE" sz="1050" dirty="0">
              <a:latin typeface="+mn-lt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D8C8CA-154D-96F4-73E9-C7E12AB27EEF}"/>
              </a:ext>
            </a:extLst>
          </p:cNvPr>
          <p:cNvSpPr txBox="1"/>
          <p:nvPr/>
        </p:nvSpPr>
        <p:spPr>
          <a:xfrm>
            <a:off x="8343900" y="5954153"/>
            <a:ext cx="1369605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Schichtindex</a:t>
            </a:r>
            <a:r>
              <a:rPr lang="de-DE" sz="1200" i="1" dirty="0">
                <a:latin typeface="+mn-lt"/>
              </a:rPr>
              <a:t> k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5742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7001F61-5C5B-DCF4-7A3B-ED084C18D3CD}"/>
              </a:ext>
            </a:extLst>
          </p:cNvPr>
          <p:cNvGrpSpPr/>
          <p:nvPr/>
        </p:nvGrpSpPr>
        <p:grpSpPr>
          <a:xfrm>
            <a:off x="425455" y="3756051"/>
            <a:ext cx="6874377" cy="2477120"/>
            <a:chOff x="425455" y="1658724"/>
            <a:chExt cx="6874377" cy="2695657"/>
          </a:xfrm>
        </p:grpSpPr>
        <p:sp>
          <p:nvSpPr>
            <p:cNvPr id="21" name="Text Placeholder 7">
              <a:extLst>
                <a:ext uri="{FF2B5EF4-FFF2-40B4-BE49-F238E27FC236}">
                  <a16:creationId xmlns:a16="http://schemas.microsoft.com/office/drawing/2014/main" id="{65F08AD3-5151-4EEF-0D6B-63EBD2F709F0}"/>
                </a:ext>
              </a:extLst>
            </p:cNvPr>
            <p:cNvSpPr txBox="1">
              <a:spLocks/>
            </p:cNvSpPr>
            <p:nvPr>
              <p:custDataLst>
                <p:tags r:id="rId3"/>
              </p:custDataLst>
            </p:nvPr>
          </p:nvSpPr>
          <p:spPr>
            <a:xfrm>
              <a:off x="425455" y="1808162"/>
              <a:ext cx="6874377" cy="254621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7DDC1B69-368F-3EFF-E3B9-2B4D2A12BB87}"/>
                </a:ext>
              </a:extLst>
            </p:cNvPr>
            <p:cNvSpPr/>
            <p:nvPr/>
          </p:nvSpPr>
          <p:spPr>
            <a:xfrm>
              <a:off x="561951" y="1658724"/>
              <a:ext cx="4425953" cy="244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Stellgrößenverlauf und Regelabweichung</a:t>
              </a:r>
              <a:endPara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8F5A65F-3C55-EE75-35D5-1DAB45F2842C}"/>
              </a:ext>
            </a:extLst>
          </p:cNvPr>
          <p:cNvGrpSpPr/>
          <p:nvPr/>
        </p:nvGrpSpPr>
        <p:grpSpPr>
          <a:xfrm>
            <a:off x="425455" y="1718476"/>
            <a:ext cx="5766916" cy="1792338"/>
            <a:chOff x="425455" y="1658724"/>
            <a:chExt cx="5766916" cy="1950462"/>
          </a:xfrm>
        </p:grpSpPr>
        <p:sp>
          <p:nvSpPr>
            <p:cNvPr id="5" name="Text Placeholder 7">
              <a:extLst>
                <a:ext uri="{FF2B5EF4-FFF2-40B4-BE49-F238E27FC236}">
                  <a16:creationId xmlns:a16="http://schemas.microsoft.com/office/drawing/2014/main" id="{E5AEF056-1D3A-7BE5-AB56-9CFD566D8F73}"/>
                </a:ext>
              </a:extLst>
            </p:cNvPr>
            <p:cNvSpPr txBox="1">
              <a:spLocks/>
            </p:cNvSpPr>
            <p:nvPr>
              <p:custDataLst>
                <p:tags r:id="rId2"/>
              </p:custDataLst>
            </p:nvPr>
          </p:nvSpPr>
          <p:spPr>
            <a:xfrm>
              <a:off x="425455" y="1808162"/>
              <a:ext cx="5766916" cy="18010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1645851-95BF-C807-4491-E3C8F8667557}"/>
                </a:ext>
              </a:extLst>
            </p:cNvPr>
            <p:cNvSpPr/>
            <p:nvPr/>
          </p:nvSpPr>
          <p:spPr>
            <a:xfrm>
              <a:off x="561952" y="1658724"/>
              <a:ext cx="2368928" cy="244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Validierungsversuche</a:t>
              </a:r>
              <a:endPara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8C09230-CC33-8208-5F7F-E7651B8968C8}"/>
              </a:ext>
            </a:extLst>
          </p:cNvPr>
          <p:cNvGrpSpPr/>
          <p:nvPr/>
        </p:nvGrpSpPr>
        <p:grpSpPr>
          <a:xfrm>
            <a:off x="7559430" y="1718476"/>
            <a:ext cx="4200774" cy="4514695"/>
            <a:chOff x="425455" y="1658724"/>
            <a:chExt cx="4200774" cy="4912991"/>
          </a:xfrm>
        </p:grpSpPr>
        <p:sp>
          <p:nvSpPr>
            <p:cNvPr id="24" name="Text Placeholder 7">
              <a:extLst>
                <a:ext uri="{FF2B5EF4-FFF2-40B4-BE49-F238E27FC236}">
                  <a16:creationId xmlns:a16="http://schemas.microsoft.com/office/drawing/2014/main" id="{231350B7-14BC-CBC5-A406-CDA5425B0B40}"/>
                </a:ext>
              </a:extLst>
            </p:cNvPr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425455" y="1808162"/>
              <a:ext cx="4200774" cy="476355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A85901B6-81DA-D276-D0B4-017540E9D15C}"/>
                </a:ext>
              </a:extLst>
            </p:cNvPr>
            <p:cNvSpPr/>
            <p:nvPr/>
          </p:nvSpPr>
          <p:spPr>
            <a:xfrm>
              <a:off x="561952" y="1658724"/>
              <a:ext cx="3116998" cy="244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Vergleich ungeregelt-geregelt</a:t>
              </a:r>
              <a:endPara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47056B48-7EFF-9D1B-6D17-F4419A1F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Validierung des Reglers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B10610A-2089-5FDC-2CE8-9F029AE27A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DD773AD-9079-7871-66A4-94CD71A867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Reglerentwurf und Validierung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1400C0F-F445-6ABD-5A1E-1AE9684F8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38499"/>
          </a:xfrm>
        </p:spPr>
        <p:txBody>
          <a:bodyPr/>
          <a:lstStyle/>
          <a:p>
            <a:pPr algn="r"/>
            <a:fld id="{836AA3E1-9984-401A-8549-79C579D49C87}" type="slidenum">
              <a:rPr lang="de-DE" smtClean="0"/>
              <a:pPr algn="r"/>
              <a:t>11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A7D34BE-482D-04C4-73F5-FD320C58F3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20000"/>
          </a:blip>
          <a:srcRect t="10933"/>
          <a:stretch/>
        </p:blipFill>
        <p:spPr>
          <a:xfrm>
            <a:off x="619053" y="2107779"/>
            <a:ext cx="5379720" cy="115105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650F85-202E-43BC-379E-4D66C71223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52" t="5529" r="8834" b="6401"/>
          <a:stretch/>
        </p:blipFill>
        <p:spPr>
          <a:xfrm>
            <a:off x="696459" y="4379256"/>
            <a:ext cx="3210526" cy="129129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31ED5A5-5F9D-0636-F04E-3C8BEE47DDB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36" r="8899" b="5951"/>
          <a:stretch/>
        </p:blipFill>
        <p:spPr>
          <a:xfrm>
            <a:off x="4222901" y="4328969"/>
            <a:ext cx="3001032" cy="129129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ABEDC72-E6B7-47C1-8240-3852BD69FDA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244" t="6165" r="7980" b="5664"/>
          <a:stretch/>
        </p:blipFill>
        <p:spPr>
          <a:xfrm>
            <a:off x="8151130" y="3939404"/>
            <a:ext cx="3515129" cy="182796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9884D5D-5EE5-1FC9-7B20-450178AA8B6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253" t="5209" r="7950" b="4910"/>
          <a:stretch/>
        </p:blipFill>
        <p:spPr>
          <a:xfrm>
            <a:off x="8151129" y="2025844"/>
            <a:ext cx="3515129" cy="186292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FBEAEDB-8B04-8E83-8A8B-EECAE859C058}"/>
              </a:ext>
            </a:extLst>
          </p:cNvPr>
          <p:cNvSpPr txBox="1"/>
          <p:nvPr/>
        </p:nvSpPr>
        <p:spPr>
          <a:xfrm>
            <a:off x="9190912" y="5875871"/>
            <a:ext cx="1369605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Positionsindex</a:t>
            </a:r>
            <a:r>
              <a:rPr lang="de-DE" sz="1200" i="1" dirty="0">
                <a:latin typeface="+mn-lt"/>
              </a:rPr>
              <a:t> i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2733BCE-0CA0-1095-25B8-09DB4066F081}"/>
              </a:ext>
            </a:extLst>
          </p:cNvPr>
          <p:cNvSpPr txBox="1"/>
          <p:nvPr/>
        </p:nvSpPr>
        <p:spPr>
          <a:xfrm rot="16200000">
            <a:off x="7185343" y="2791206"/>
            <a:ext cx="1598117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Gesamthöhe in mm</a:t>
            </a:r>
            <a:r>
              <a:rPr lang="de-DE" sz="1200" i="1" dirty="0">
                <a:latin typeface="+mn-lt"/>
              </a:rPr>
              <a:t>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F2E353E-696B-8644-EBC3-BC7CCFF88CD7}"/>
              </a:ext>
            </a:extLst>
          </p:cNvPr>
          <p:cNvSpPr txBox="1"/>
          <p:nvPr/>
        </p:nvSpPr>
        <p:spPr>
          <a:xfrm rot="16200000">
            <a:off x="7185343" y="4712362"/>
            <a:ext cx="1598117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Gesamthöhe in mm</a:t>
            </a:r>
            <a:r>
              <a:rPr lang="de-DE" sz="1200" i="1" dirty="0">
                <a:latin typeface="+mn-lt"/>
              </a:rPr>
              <a:t>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F5B85A8-F61D-8459-E1C4-FA2CB1596F3F}"/>
              </a:ext>
            </a:extLst>
          </p:cNvPr>
          <p:cNvSpPr txBox="1"/>
          <p:nvPr/>
        </p:nvSpPr>
        <p:spPr>
          <a:xfrm>
            <a:off x="1681080" y="5747858"/>
            <a:ext cx="1369605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Positionsindex</a:t>
            </a:r>
            <a:r>
              <a:rPr lang="de-DE" sz="1200" i="1" dirty="0">
                <a:latin typeface="+mn-lt"/>
              </a:rPr>
              <a:t> i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159B0BC-BF60-E869-39AD-087124995FC9}"/>
              </a:ext>
            </a:extLst>
          </p:cNvPr>
          <p:cNvSpPr txBox="1"/>
          <p:nvPr/>
        </p:nvSpPr>
        <p:spPr>
          <a:xfrm rot="16200000">
            <a:off x="-207169" y="4928402"/>
            <a:ext cx="1598117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i="1" dirty="0">
                <a:latin typeface="+mn-lt"/>
              </a:rPr>
              <a:t>v</a:t>
            </a:r>
            <a:r>
              <a:rPr lang="de-DE" sz="1200" baseline="-25000" dirty="0">
                <a:latin typeface="+mn-lt"/>
              </a:rPr>
              <a:t>w</a:t>
            </a:r>
            <a:r>
              <a:rPr lang="de-DE" sz="1200" dirty="0">
                <a:latin typeface="+mn-lt"/>
              </a:rPr>
              <a:t> in m/min</a:t>
            </a:r>
            <a:r>
              <a:rPr lang="de-DE" sz="1200" i="1" dirty="0">
                <a:latin typeface="+mn-lt"/>
              </a:rPr>
              <a:t>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03690AA-41F8-B1D7-5981-E941D2CD968E}"/>
              </a:ext>
            </a:extLst>
          </p:cNvPr>
          <p:cNvSpPr txBox="1"/>
          <p:nvPr/>
        </p:nvSpPr>
        <p:spPr>
          <a:xfrm>
            <a:off x="4990138" y="5741276"/>
            <a:ext cx="1369605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Schichtindex</a:t>
            </a:r>
            <a:r>
              <a:rPr lang="de-DE" sz="1200" i="1" dirty="0">
                <a:latin typeface="+mn-lt"/>
              </a:rPr>
              <a:t> k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6C81679-3832-B8D7-041E-DA75B779460D}"/>
              </a:ext>
            </a:extLst>
          </p:cNvPr>
          <p:cNvSpPr txBox="1"/>
          <p:nvPr/>
        </p:nvSpPr>
        <p:spPr>
          <a:xfrm rot="16200000">
            <a:off x="3340817" y="4870297"/>
            <a:ext cx="1598117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i="1" dirty="0" err="1">
                <a:latin typeface="+mn-lt"/>
              </a:rPr>
              <a:t>e</a:t>
            </a:r>
            <a:r>
              <a:rPr lang="de-DE" sz="1200" i="1" dirty="0">
                <a:latin typeface="+mn-lt"/>
              </a:rPr>
              <a:t> </a:t>
            </a:r>
            <a:r>
              <a:rPr lang="de-DE" sz="1200" dirty="0">
                <a:latin typeface="+mn-lt"/>
              </a:rPr>
              <a:t>in</a:t>
            </a:r>
            <a:r>
              <a:rPr lang="de-DE" sz="1200" i="1" dirty="0">
                <a:latin typeface="+mn-lt"/>
              </a:rPr>
              <a:t> mm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69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421F16F-52D4-02D5-3538-E84F09058DB3}"/>
              </a:ext>
            </a:extLst>
          </p:cNvPr>
          <p:cNvGrpSpPr/>
          <p:nvPr/>
        </p:nvGrpSpPr>
        <p:grpSpPr>
          <a:xfrm>
            <a:off x="2476439" y="2368760"/>
            <a:ext cx="7128603" cy="2120479"/>
            <a:chOff x="617612" y="1659622"/>
            <a:chExt cx="7128603" cy="1948618"/>
          </a:xfrm>
        </p:grpSpPr>
        <p:sp>
          <p:nvSpPr>
            <p:cNvPr id="8" name="Text Placeholder 7">
              <a:extLst>
                <a:ext uri="{FF2B5EF4-FFF2-40B4-BE49-F238E27FC236}">
                  <a16:creationId xmlns:a16="http://schemas.microsoft.com/office/drawing/2014/main" id="{7F0975C0-ADD7-1367-117C-2827844F6CD6}"/>
                </a:ext>
              </a:extLst>
            </p:cNvPr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617612" y="1808163"/>
              <a:ext cx="7128603" cy="1800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86DFF2B-C10D-3121-3EC8-69B8CDBF16D2}"/>
                </a:ext>
              </a:extLst>
            </p:cNvPr>
            <p:cNvSpPr/>
            <p:nvPr/>
          </p:nvSpPr>
          <p:spPr>
            <a:xfrm>
              <a:off x="686774" y="1659622"/>
              <a:ext cx="1972611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Zusammenfassung</a:t>
              </a:r>
              <a:endParaRPr lang="de-DE" sz="1600" b="1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D831640-3648-5BA9-24F8-D64329975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7461" y="2774360"/>
            <a:ext cx="6627271" cy="1629015"/>
          </a:xfrm>
        </p:spPr>
        <p:txBody>
          <a:bodyPr/>
          <a:lstStyle/>
          <a:p>
            <a:r>
              <a:rPr lang="de-DE" dirty="0"/>
              <a:t>Regelung der Schichthöhe mit Drahtgeschwindigkeit als Stellgröße</a:t>
            </a:r>
          </a:p>
          <a:p>
            <a:r>
              <a:rPr lang="de-DE" dirty="0"/>
              <a:t>Integration des Laser-Profilsensors und Entwicklung eines Regelungssystems</a:t>
            </a:r>
          </a:p>
          <a:p>
            <a:r>
              <a:rPr lang="de-DE" dirty="0"/>
              <a:t>Experimentelle Systemidentifikation</a:t>
            </a:r>
          </a:p>
          <a:p>
            <a:r>
              <a:rPr lang="de-DE" dirty="0"/>
              <a:t>Segmentierung der Schweißbahn</a:t>
            </a:r>
          </a:p>
          <a:p>
            <a:r>
              <a:rPr lang="de-DE" dirty="0"/>
              <a:t>Reglerentwurf und Simulation anhand eines Schweißbahnsegments</a:t>
            </a:r>
          </a:p>
          <a:p>
            <a:r>
              <a:rPr lang="de-DE" dirty="0"/>
              <a:t>Validierungsversuche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C34F2E-95A3-545E-9B42-EB0797BA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Schichthöhenregelung für den koaxialen LMD-w-Prozess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6438600-1E31-CC81-C790-FD5866A8F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9816C22-5E7B-7141-7B3E-5037145D73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9798467-11EA-4B5F-E762-150A37A94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38499"/>
          </a:xfrm>
        </p:spPr>
        <p:txBody>
          <a:bodyPr/>
          <a:lstStyle/>
          <a:p>
            <a:pPr algn="r"/>
            <a:fld id="{836AA3E1-9984-401A-8549-79C579D49C87}" type="slidenum">
              <a:rPr lang="de-DE" smtClean="0"/>
              <a:pPr algn="r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934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2926FB1C-631E-7977-161C-191A56D4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1746006"/>
            <a:ext cx="11345332" cy="410369"/>
          </a:xfrm>
        </p:spPr>
        <p:txBody>
          <a:bodyPr/>
          <a:lstStyle/>
          <a:p>
            <a:pPr algn="ctr"/>
            <a:r>
              <a:rPr lang="de-DE" dirty="0"/>
              <a:t>Vielen Dank 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90979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D831640-3648-5BA9-24F8-D64329975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900" cap="sm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Garmendia</a:t>
            </a:r>
            <a:r>
              <a:rPr lang="de-DE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(2019)</a:t>
            </a:r>
            <a:endParaRPr lang="de-DE" sz="9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GARMENDIA, I., PUJANA, J., LAMIKIZ, A., FLORES, J. und MADARIETA, M., (2019). „Development of an Intra-Layer Adaptive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Toolpath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Generation Control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Procedure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Laser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Metal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Wire Deposition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“. In: </a:t>
            </a:r>
            <a:r>
              <a:rPr lang="de-DE" sz="9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Materials (Basel, </a:t>
            </a:r>
            <a:r>
              <a:rPr lang="de-DE" sz="9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Switzerland</a:t>
            </a:r>
            <a:r>
              <a:rPr lang="de-DE" sz="9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12.3. ISSN: 1996-1944. DOI: 10.3390/ma12030352. </a:t>
            </a:r>
          </a:p>
          <a:p>
            <a:pPr marL="0" indent="0">
              <a:buNone/>
            </a:pP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900" cap="small" dirty="0">
                <a:latin typeface="Arial" panose="020B0604020202020204" pitchFamily="34" charset="0"/>
                <a:cs typeface="Arial" panose="020B0604020202020204" pitchFamily="34" charset="0"/>
              </a:rPr>
              <a:t>Gibson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 et al. (2021)</a:t>
            </a:r>
          </a:p>
          <a:p>
            <a:pPr marL="0" indent="0">
              <a:buNone/>
            </a:pP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GIBSON, I., ROSEN, D., STUCKER, B. und KHORASANI, M., (2021). </a:t>
            </a:r>
            <a:r>
              <a:rPr lang="de-DE" sz="9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Additive Manufacturing Technologies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Cham: Springer International Publishing. ISBN: 978-3-030-56126-0. DOI: 10.1007/978-3-030-56127-7. 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900" cap="sm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Heralic </a:t>
            </a:r>
            <a:r>
              <a:rPr lang="de-DE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de-DE" sz="900" cap="sm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(2012)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HERALIC ́, A., CHRISTIANSSON, A.-K. und LENNARTSON, B., (2012). „Height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laser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metal-wire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deposition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iterative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3D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scanning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“. In: </a:t>
            </a:r>
            <a:r>
              <a:rPr lang="de-DE" sz="9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Optics</a:t>
            </a:r>
            <a:r>
              <a:rPr lang="de-DE" sz="9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Lasers in Engineering 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50.9, S. 1230–1241. ISSN: 01438166. DOI: 10.1016/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j.optlaseng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2012.03.016. 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900" cap="small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Huang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 (2021) 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HUANG, W., CHEN, S., XIAO, J., JIANG, X. und JIA, Y., (2021). „Laser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wire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-feed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metal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additive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manufacturing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alloy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“. In: </a:t>
            </a:r>
            <a:r>
              <a:rPr lang="de-DE" sz="9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Optics</a:t>
            </a:r>
            <a:r>
              <a:rPr lang="de-DE" sz="9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&amp; Laser Technology 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134, S. 106627. ISSN: 00303992. DOI: 10.1016/j.optlastec.2020.106627. 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900" cap="small" dirty="0">
                <a:latin typeface="Arial" panose="020B0604020202020204" pitchFamily="34" charset="0"/>
                <a:cs typeface="Arial" panose="020B0604020202020204" pitchFamily="34" charset="0"/>
              </a:rPr>
              <a:t>Motta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 et al. (2022)</a:t>
            </a:r>
          </a:p>
          <a:p>
            <a:pPr marL="0" indent="0">
              <a:buNone/>
            </a:pP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MOTTA, M., DEMIR, A. G. und PREVITALI, B., (2018). „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High-speed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imaging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charac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terization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coaxial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laser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metal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wire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deposition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“. In: </a:t>
            </a:r>
            <a:r>
              <a:rPr lang="de-DE" sz="9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Additive Manufacturing 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22, S. 497– 507. ISSN: 22148604. DOI: 10.1016/j.addma.2018.05.043. </a:t>
            </a:r>
          </a:p>
          <a:p>
            <a:pPr marL="0" indent="0">
              <a:buNone/>
            </a:pP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900" cap="small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 </a:t>
            </a:r>
            <a:r>
              <a:rPr lang="de-DE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 (2020)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SHI, T., SHI, J., XIA, Z., LU, B., SHI, S. und FU, G., (2020). „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Precise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variable-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laser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metal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deposition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“. In: </a:t>
            </a:r>
            <a:r>
              <a:rPr lang="de-DE" sz="9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Journal of Manufacturing </a:t>
            </a:r>
            <a:r>
              <a:rPr lang="de-DE" sz="9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r>
              <a:rPr lang="de-DE" sz="9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57, S. 222–232. ISSN: 15266125. DOI: 10.1016/j.jmapro.2020.05.026. </a:t>
            </a:r>
          </a:p>
          <a:p>
            <a:pPr marL="0" indent="0">
              <a:buNone/>
            </a:pP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900" cap="small" dirty="0">
                <a:latin typeface="Arial" panose="020B0604020202020204" pitchFamily="34" charset="0"/>
                <a:cs typeface="Arial" panose="020B0604020202020204" pitchFamily="34" charset="0"/>
              </a:rPr>
              <a:t>Zapata</a:t>
            </a:r>
            <a:r>
              <a:rPr lang="de-DE" sz="900" dirty="0">
                <a:latin typeface="Arial" panose="020B0604020202020204" pitchFamily="34" charset="0"/>
                <a:cs typeface="Arial" panose="020B0604020202020204" pitchFamily="34" charset="0"/>
              </a:rPr>
              <a:t> et al. (2022)</a:t>
            </a:r>
          </a:p>
          <a:p>
            <a:pPr marL="0" indent="0">
              <a:buNone/>
            </a:pP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ZAPATA, A., BERNAUER, C., STADTER, C., KOLB, C. G. und ZAEH, M. F., (2022). „Investigation on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Cause-Effect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Relationships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Parameters and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Resulting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Geo-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Properties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Wire-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Coaxial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Laser </a:t>
            </a:r>
            <a:r>
              <a:rPr lang="de-DE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Metal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Deposition“. In: </a:t>
            </a:r>
            <a:r>
              <a:rPr lang="de-DE" sz="900" i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Metals</a:t>
            </a:r>
            <a:r>
              <a:rPr lang="de-DE" sz="9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12.3, S. 455. DOI: 10.3390/met12030455. 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C34F2E-95A3-545E-9B42-EB0797BA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6438600-1E31-CC81-C790-FD5866A8F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9816C22-5E7B-7141-7B3E-5037145D73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9798467-11EA-4B5F-E762-150A37A94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38499"/>
          </a:xfrm>
        </p:spPr>
        <p:txBody>
          <a:bodyPr/>
          <a:lstStyle/>
          <a:p>
            <a:pPr algn="r"/>
            <a:fld id="{836AA3E1-9984-401A-8549-79C579D49C87}" type="slidenum">
              <a:rPr lang="de-DE" smtClean="0"/>
              <a:pPr algn="r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6509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4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814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35BB5596-7807-CE74-600B-CD33B870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Backup: LMD-Anlage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528836D-79E9-B119-8738-288F10952E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8010D3A-505B-562F-25CF-43E8FB9E07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17" t="22445" r="25133" b="28615"/>
          <a:stretch/>
        </p:blipFill>
        <p:spPr>
          <a:xfrm>
            <a:off x="4114167" y="974225"/>
            <a:ext cx="3963665" cy="525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93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35BB5596-7807-CE74-600B-CD33B870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Backup: Programmablaufplan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528836D-79E9-B119-8738-288F10952E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AB0DD-4567-C9FE-9CC1-C574E6102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78" t="13128" r="24552" b="30872"/>
          <a:stretch/>
        </p:blipFill>
        <p:spPr>
          <a:xfrm>
            <a:off x="4373811" y="951787"/>
            <a:ext cx="3754189" cy="575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32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35BB5596-7807-CE74-600B-CD33B870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Backup: Simulation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528836D-79E9-B119-8738-288F10952E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6060AC-F93D-C335-5B98-4A3DCF52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474" y="1934630"/>
            <a:ext cx="7772400" cy="330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4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35BB5596-7807-CE74-600B-CD33B870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Backup: Herleitung Rekursionsvorschrift PI-Regler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528836D-79E9-B119-8738-288F10952E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19A6D73-D26A-CB02-52A5-504797CD5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22C92A3-6103-0809-798F-97BB70075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4" b="46798"/>
          <a:stretch/>
        </p:blipFill>
        <p:spPr>
          <a:xfrm>
            <a:off x="-161286" y="1751767"/>
            <a:ext cx="6257285" cy="419964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8D5E5A4-8C9E-BD86-2531-44202A817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24" b="9795"/>
          <a:stretch/>
        </p:blipFill>
        <p:spPr>
          <a:xfrm>
            <a:off x="5391086" y="2168615"/>
            <a:ext cx="6258276" cy="334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>
            <a:hlinkClick r:id="" action="ppaction://noaction"/>
            <a:extLst>
              <a:ext uri="{FF2B5EF4-FFF2-40B4-BE49-F238E27FC236}">
                <a16:creationId xmlns:a16="http://schemas.microsoft.com/office/drawing/2014/main" id="{8819021F-10A8-5F61-98A8-1D565D6D80B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307142" y="4018263"/>
            <a:ext cx="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>
              <a:solidFill>
                <a:srgbClr val="969696"/>
              </a:solidFill>
            </a:endParaRPr>
          </a:p>
        </p:txBody>
      </p:sp>
      <p:sp>
        <p:nvSpPr>
          <p:cNvPr id="20" name="Rechteck 19">
            <a:hlinkClick r:id="" action="ppaction://noaction"/>
            <a:extLst>
              <a:ext uri="{FF2B5EF4-FFF2-40B4-BE49-F238E27FC236}">
                <a16:creationId xmlns:a16="http://schemas.microsoft.com/office/drawing/2014/main" id="{CAB0BF2C-EA0C-56AB-EB93-89BA75F25BF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307142" y="3554653"/>
            <a:ext cx="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>
              <a:solidFill>
                <a:srgbClr val="969696"/>
              </a:solidFill>
            </a:endParaRPr>
          </a:p>
        </p:txBody>
      </p:sp>
      <p:sp>
        <p:nvSpPr>
          <p:cNvPr id="19" name="Rechteck 18">
            <a:hlinkClick r:id="" action="ppaction://noaction"/>
            <a:extLst>
              <a:ext uri="{FF2B5EF4-FFF2-40B4-BE49-F238E27FC236}">
                <a16:creationId xmlns:a16="http://schemas.microsoft.com/office/drawing/2014/main" id="{52B15CE7-F913-77CA-2E54-187D07B1356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76288" y="355465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600" dirty="0">
                <a:solidFill>
                  <a:schemeClr val="tx1"/>
                </a:solidFill>
              </a:rPr>
              <a:t>Zusammenfassung</a:t>
            </a:r>
          </a:p>
        </p:txBody>
      </p:sp>
      <p:sp>
        <p:nvSpPr>
          <p:cNvPr id="18" name="Rechteck 17">
            <a:hlinkClick r:id="" action="ppaction://noaction"/>
            <a:extLst>
              <a:ext uri="{FF2B5EF4-FFF2-40B4-BE49-F238E27FC236}">
                <a16:creationId xmlns:a16="http://schemas.microsoft.com/office/drawing/2014/main" id="{5A829250-44EE-B413-079C-342D8F66923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95288" y="355465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6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" name="Rechteck 16">
            <a:hlinkClick r:id="" action="ppaction://noaction"/>
            <a:extLst>
              <a:ext uri="{FF2B5EF4-FFF2-40B4-BE49-F238E27FC236}">
                <a16:creationId xmlns:a16="http://schemas.microsoft.com/office/drawing/2014/main" id="{FE289814-CC81-8EBF-27F7-9E066664E18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307142" y="3091043"/>
            <a:ext cx="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>
              <a:solidFill>
                <a:srgbClr val="969696"/>
              </a:solidFill>
            </a:endParaRPr>
          </a:p>
        </p:txBody>
      </p:sp>
      <p:sp>
        <p:nvSpPr>
          <p:cNvPr id="16" name="Rechteck 15">
            <a:hlinkClick r:id="" action="ppaction://noaction"/>
            <a:extLst>
              <a:ext uri="{FF2B5EF4-FFF2-40B4-BE49-F238E27FC236}">
                <a16:creationId xmlns:a16="http://schemas.microsoft.com/office/drawing/2014/main" id="{CB9441D8-ED74-8060-FD9D-B7BBD7B6BEB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76288" y="309104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600" dirty="0">
                <a:solidFill>
                  <a:schemeClr val="tx1"/>
                </a:solidFill>
              </a:rPr>
              <a:t>Reglerentwurf und Validierung</a:t>
            </a:r>
          </a:p>
        </p:txBody>
      </p:sp>
      <p:sp>
        <p:nvSpPr>
          <p:cNvPr id="15" name="Rechteck 14">
            <a:hlinkClick r:id="" action="ppaction://noaction"/>
            <a:extLst>
              <a:ext uri="{FF2B5EF4-FFF2-40B4-BE49-F238E27FC236}">
                <a16:creationId xmlns:a16="http://schemas.microsoft.com/office/drawing/2014/main" id="{DF92E48E-5E0C-4982-5708-80E6AD3F43A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95288" y="309104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6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hteck 13">
            <a:hlinkClick r:id="" action="ppaction://noaction"/>
            <a:extLst>
              <a:ext uri="{FF2B5EF4-FFF2-40B4-BE49-F238E27FC236}">
                <a16:creationId xmlns:a16="http://schemas.microsoft.com/office/drawing/2014/main" id="{541E1B21-2A5E-4CA2-DEED-233A34D4E0D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307142" y="2627433"/>
            <a:ext cx="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>
              <a:solidFill>
                <a:srgbClr val="969696"/>
              </a:solidFill>
            </a:endParaRPr>
          </a:p>
        </p:txBody>
      </p:sp>
      <p:sp>
        <p:nvSpPr>
          <p:cNvPr id="13" name="Rechteck 12">
            <a:hlinkClick r:id="" action="ppaction://noaction"/>
            <a:extLst>
              <a:ext uri="{FF2B5EF4-FFF2-40B4-BE49-F238E27FC236}">
                <a16:creationId xmlns:a16="http://schemas.microsoft.com/office/drawing/2014/main" id="{FCCA8039-3BE5-CEB3-54ED-1288C2A1C38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76288" y="262743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600" dirty="0">
                <a:solidFill>
                  <a:schemeClr val="tx1"/>
                </a:solidFill>
              </a:rPr>
              <a:t>Systemaufbau</a:t>
            </a:r>
          </a:p>
        </p:txBody>
      </p:sp>
      <p:sp>
        <p:nvSpPr>
          <p:cNvPr id="12" name="Rechteck 11">
            <a:hlinkClick r:id="" action="ppaction://noaction"/>
            <a:extLst>
              <a:ext uri="{FF2B5EF4-FFF2-40B4-BE49-F238E27FC236}">
                <a16:creationId xmlns:a16="http://schemas.microsoft.com/office/drawing/2014/main" id="{B9CE2F0F-2F26-F02C-7C7F-7B1EBC64EF9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395288" y="262743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6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hteck 10">
            <a:hlinkClick r:id="" action="ppaction://noaction"/>
            <a:extLst>
              <a:ext uri="{FF2B5EF4-FFF2-40B4-BE49-F238E27FC236}">
                <a16:creationId xmlns:a16="http://schemas.microsoft.com/office/drawing/2014/main" id="{8A4611EB-799B-794E-F99C-1C08711B181B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307142" y="2163823"/>
            <a:ext cx="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>
              <a:solidFill>
                <a:srgbClr val="969696"/>
              </a:solidFill>
            </a:endParaRPr>
          </a:p>
        </p:txBody>
      </p:sp>
      <p:sp>
        <p:nvSpPr>
          <p:cNvPr id="10" name="Rechteck 9">
            <a:hlinkClick r:id="" action="ppaction://noaction"/>
            <a:extLst>
              <a:ext uri="{FF2B5EF4-FFF2-40B4-BE49-F238E27FC236}">
                <a16:creationId xmlns:a16="http://schemas.microsoft.com/office/drawing/2014/main" id="{C3FC72D6-5A45-92AA-2424-350B097C3F4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776288" y="216382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600" dirty="0">
                <a:solidFill>
                  <a:schemeClr val="tx1"/>
                </a:solidFill>
              </a:rPr>
              <a:t>Stand der Technik</a:t>
            </a:r>
          </a:p>
        </p:txBody>
      </p:sp>
      <p:sp>
        <p:nvSpPr>
          <p:cNvPr id="9" name="Rechteck 8">
            <a:hlinkClick r:id="" action="ppaction://noaction"/>
            <a:extLst>
              <a:ext uri="{FF2B5EF4-FFF2-40B4-BE49-F238E27FC236}">
                <a16:creationId xmlns:a16="http://schemas.microsoft.com/office/drawing/2014/main" id="{0740E1D7-6F47-1338-2096-FBC5241BB7F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395288" y="216382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6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hteck 7">
            <a:hlinkClick r:id="" action="ppaction://noaction"/>
            <a:extLst>
              <a:ext uri="{FF2B5EF4-FFF2-40B4-BE49-F238E27FC236}">
                <a16:creationId xmlns:a16="http://schemas.microsoft.com/office/drawing/2014/main" id="{5AFBD178-4457-B17A-29D5-ABA62B26C428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6307142" y="1700213"/>
            <a:ext cx="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dirty="0">
              <a:solidFill>
                <a:srgbClr val="969696"/>
              </a:solidFill>
            </a:endParaRPr>
          </a:p>
        </p:txBody>
      </p:sp>
      <p:sp>
        <p:nvSpPr>
          <p:cNvPr id="7" name="Rechteck 6">
            <a:hlinkClick r:id="" action="ppaction://noaction"/>
            <a:extLst>
              <a:ext uri="{FF2B5EF4-FFF2-40B4-BE49-F238E27FC236}">
                <a16:creationId xmlns:a16="http://schemas.microsoft.com/office/drawing/2014/main" id="{A2ADA549-204C-D701-B47E-BC8E6753DD1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76288" y="1700213"/>
            <a:ext cx="29623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600" dirty="0">
                <a:solidFill>
                  <a:schemeClr val="tx1"/>
                </a:solidFill>
              </a:rPr>
              <a:t>Motivation und Grundlagen</a:t>
            </a:r>
          </a:p>
        </p:txBody>
      </p:sp>
      <p:sp>
        <p:nvSpPr>
          <p:cNvPr id="6" name="Rechteck 5">
            <a:hlinkClick r:id="" action="ppaction://noaction"/>
            <a:extLst>
              <a:ext uri="{FF2B5EF4-FFF2-40B4-BE49-F238E27FC236}">
                <a16:creationId xmlns:a16="http://schemas.microsoft.com/office/drawing/2014/main" id="{1D5924CB-4DC1-5E15-C644-3160317CF2B4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395288" y="1700213"/>
            <a:ext cx="317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de-DE" sz="1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0C75653-7B0F-DDED-8D1A-3F53BF4FE97B}"/>
              </a:ext>
            </a:extLst>
          </p:cNvPr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5EADDFC-B160-BB11-2341-0421AC294D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8BBBD339-591D-6291-0874-6DCB9A21C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38499"/>
          </a:xfrm>
          <a:prstGeom prst="rect">
            <a:avLst/>
          </a:prstGeom>
        </p:spPr>
        <p:txBody>
          <a:bodyPr/>
          <a:lstStyle/>
          <a:p>
            <a:pPr algn="r"/>
            <a:fld id="{836AA3E1-9984-401A-8549-79C579D49C87}" type="slidenum">
              <a:rPr lang="de-DE" smtClean="0"/>
              <a:pPr algn="r"/>
              <a:t>2</a:t>
            </a:fld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0804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08BC539-E8CB-4616-3E10-3D4953530AF0}"/>
              </a:ext>
            </a:extLst>
          </p:cNvPr>
          <p:cNvGrpSpPr/>
          <p:nvPr/>
        </p:nvGrpSpPr>
        <p:grpSpPr>
          <a:xfrm>
            <a:off x="425456" y="1721103"/>
            <a:ext cx="5562172" cy="4677823"/>
            <a:chOff x="421480" y="1700529"/>
            <a:chExt cx="5562172" cy="4677823"/>
          </a:xfrm>
        </p:grpSpPr>
        <p:sp>
          <p:nvSpPr>
            <p:cNvPr id="26" name="Text Placeholder 7">
              <a:extLst>
                <a:ext uri="{FF2B5EF4-FFF2-40B4-BE49-F238E27FC236}">
                  <a16:creationId xmlns:a16="http://schemas.microsoft.com/office/drawing/2014/main" id="{AB2DB8AF-B969-ECF8-4863-5B3F7763C6B4}"/>
                </a:ext>
              </a:extLst>
            </p:cNvPr>
            <p:cNvSpPr txBox="1">
              <a:spLocks/>
            </p:cNvSpPr>
            <p:nvPr>
              <p:custDataLst>
                <p:tags r:id="rId4"/>
              </p:custDataLst>
            </p:nvPr>
          </p:nvSpPr>
          <p:spPr>
            <a:xfrm>
              <a:off x="421480" y="1848173"/>
              <a:ext cx="5562172" cy="45301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2B113411-D393-B6B8-79D0-52E79AF00C72}"/>
                </a:ext>
              </a:extLst>
            </p:cNvPr>
            <p:cNvSpPr/>
            <p:nvPr/>
          </p:nvSpPr>
          <p:spPr>
            <a:xfrm>
              <a:off x="538800" y="1700529"/>
              <a:ext cx="5163080" cy="319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Koaxiales drahtbasiertes Laserauftragschweißen (LMD-w)</a:t>
              </a:r>
              <a:endParaRPr lang="de-DE" sz="1600" b="1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E4F16DF3-B310-7518-43E3-C9304F2C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 beim drahtbasierten LMD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EC41DA7-DBC2-AD4D-18D2-5BA541DA0E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1" y="6514541"/>
            <a:ext cx="4848447" cy="323898"/>
          </a:xfrm>
        </p:spPr>
        <p:txBody>
          <a:bodyPr/>
          <a:lstStyle/>
          <a:p>
            <a:r>
              <a:rPr lang="de-DE" dirty="0"/>
              <a:t>LMD-w: Wire </a:t>
            </a:r>
            <a:r>
              <a:rPr lang="de-DE" dirty="0" err="1"/>
              <a:t>based</a:t>
            </a:r>
            <a:r>
              <a:rPr lang="de-DE" dirty="0"/>
              <a:t> Laser </a:t>
            </a:r>
            <a:r>
              <a:rPr lang="de-DE" dirty="0" err="1"/>
              <a:t>Metal</a:t>
            </a:r>
            <a:r>
              <a:rPr lang="de-DE" dirty="0"/>
              <a:t> Deposition - Laserauftragschweißen mit Draht</a:t>
            </a:r>
          </a:p>
          <a:p>
            <a:r>
              <a:rPr lang="de-DE" dirty="0"/>
              <a:t>[1] </a:t>
            </a:r>
            <a:r>
              <a:rPr lang="de-DE" cap="small" dirty="0"/>
              <a:t>Gibson</a:t>
            </a:r>
            <a:r>
              <a:rPr lang="de-DE" dirty="0"/>
              <a:t> et al. (2021); [2] </a:t>
            </a:r>
            <a:r>
              <a:rPr lang="de-DE" cap="small" dirty="0"/>
              <a:t>Zapata</a:t>
            </a:r>
            <a:r>
              <a:rPr lang="de-DE" dirty="0"/>
              <a:t> et al. (2022); [3] </a:t>
            </a:r>
            <a:r>
              <a:rPr lang="de-DE" cap="small" dirty="0"/>
              <a:t>Motta</a:t>
            </a:r>
            <a:r>
              <a:rPr lang="de-DE" dirty="0"/>
              <a:t> et al. (2022)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2FA59FA-D818-075E-6DAA-BEC3A2505F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Motivation und Grundlagen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FA74F3-317B-5996-950C-EFBF1146E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38499"/>
          </a:xfrm>
        </p:spPr>
        <p:txBody>
          <a:bodyPr/>
          <a:lstStyle/>
          <a:p>
            <a:pPr algn="r"/>
            <a:fld id="{836AA3E1-9984-401A-8549-79C579D49C87}" type="slidenum">
              <a:rPr lang="de-DE" smtClean="0"/>
              <a:pPr algn="r"/>
              <a:t>3</a:t>
            </a:fld>
            <a:endParaRPr lang="de-DE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0A14C6E-863E-7D98-0680-722E3CEFC9D0}"/>
              </a:ext>
            </a:extLst>
          </p:cNvPr>
          <p:cNvGrpSpPr/>
          <p:nvPr/>
        </p:nvGrpSpPr>
        <p:grpSpPr>
          <a:xfrm>
            <a:off x="6548977" y="1698953"/>
            <a:ext cx="5211227" cy="2877998"/>
            <a:chOff x="617612" y="1659622"/>
            <a:chExt cx="5211227" cy="2644742"/>
          </a:xfrm>
        </p:grpSpPr>
        <p:sp>
          <p:nvSpPr>
            <p:cNvPr id="21" name="Text Placeholder 7">
              <a:extLst>
                <a:ext uri="{FF2B5EF4-FFF2-40B4-BE49-F238E27FC236}">
                  <a16:creationId xmlns:a16="http://schemas.microsoft.com/office/drawing/2014/main" id="{4DC1469F-C0B8-7C3C-1E75-734A33616C6C}"/>
                </a:ext>
              </a:extLst>
            </p:cNvPr>
            <p:cNvSpPr txBox="1">
              <a:spLocks/>
            </p:cNvSpPr>
            <p:nvPr>
              <p:custDataLst>
                <p:tags r:id="rId3"/>
              </p:custDataLst>
            </p:nvPr>
          </p:nvSpPr>
          <p:spPr>
            <a:xfrm>
              <a:off x="617612" y="1808163"/>
              <a:ext cx="5211227" cy="249620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Schichthöhe ≠ Höhenzustellung </a:t>
              </a: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  <a:sym typeface="Wingdings" pitchFamily="2" charset="2"/>
                </a:rPr>
                <a:t> Fehlersummierung [2]</a:t>
              </a: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Lokale Schwankungen der Schichthöhe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Unzureichende Maßhaltigkeit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Defekte und Prozessabbruch [3]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3AF50F9F-EAAA-1600-7B7F-BDB95A65D876}"/>
                </a:ext>
              </a:extLst>
            </p:cNvPr>
            <p:cNvSpPr/>
            <p:nvPr/>
          </p:nvSpPr>
          <p:spPr>
            <a:xfrm>
              <a:off x="686774" y="1659622"/>
              <a:ext cx="3189538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Probleme im ungeregelten Prozess</a:t>
              </a:r>
              <a:endParaRPr lang="de-DE" sz="1600" b="1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hteck 10">
            <a:extLst>
              <a:ext uri="{FF2B5EF4-FFF2-40B4-BE49-F238E27FC236}">
                <a16:creationId xmlns:a16="http://schemas.microsoft.com/office/drawing/2014/main" id="{BDACCF6C-6E21-7E4D-DF65-8595750A7DA0}"/>
              </a:ext>
            </a:extLst>
          </p:cNvPr>
          <p:cNvSpPr/>
          <p:nvPr/>
        </p:nvSpPr>
        <p:spPr>
          <a:xfrm>
            <a:off x="4064000" y="2311917"/>
            <a:ext cx="142240" cy="671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64AACA52-D4B0-AA6C-E5C4-4488F98E677F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38621" y="5157155"/>
            <a:ext cx="5535842" cy="124177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de-DE"/>
            </a:defPPr>
            <a:lvl1pPr fontAlgn="auto">
              <a:spcBef>
                <a:spcPts val="0"/>
              </a:spcBef>
              <a:spcAft>
                <a:spcPts val="600"/>
              </a:spcAft>
              <a:defRPr sz="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lvl="1"/>
            <a:endParaRPr lang="de-DE" sz="14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accent4"/>
              </a:buClr>
              <a:buSzPct val="121000"/>
              <a:buFont typeface="Systemschrift Normal"/>
              <a:buChar char="+"/>
            </a:pPr>
            <a:r>
              <a: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Einfache Handhabung von Ausgangsmaterial</a:t>
            </a:r>
          </a:p>
          <a:p>
            <a:pPr marL="285750" indent="-285750">
              <a:buClr>
                <a:schemeClr val="accent4"/>
              </a:buClr>
              <a:buSzPct val="121000"/>
              <a:buFont typeface="Systemschrift Normal"/>
              <a:buChar char="+"/>
            </a:pPr>
            <a:r>
              <a: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Materialausnutzung nahezu 100 Prozent [1]</a:t>
            </a:r>
          </a:p>
          <a:p>
            <a:pPr marL="285750" indent="-285750">
              <a:buClr>
                <a:schemeClr val="accent4"/>
              </a:buClr>
              <a:buSzPct val="121000"/>
              <a:buFont typeface="Systemschrift Normal"/>
              <a:buChar char="+"/>
            </a:pPr>
            <a:r>
              <a: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Richtungsunabhängigkeit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00" dirty="0">
              <a:solidFill>
                <a:sysClr val="windowText" lastClr="000000"/>
              </a:solidFill>
            </a:endParaRPr>
          </a:p>
        </p:txBody>
      </p:sp>
      <p:sp>
        <p:nvSpPr>
          <p:cNvPr id="15" name="Gleichschenkliges Dreieck 7">
            <a:extLst>
              <a:ext uri="{FF2B5EF4-FFF2-40B4-BE49-F238E27FC236}">
                <a16:creationId xmlns:a16="http://schemas.microsoft.com/office/drawing/2014/main" id="{23941ADD-325F-CA22-EE0A-6BBEA6774D8F}"/>
              </a:ext>
            </a:extLst>
          </p:cNvPr>
          <p:cNvSpPr/>
          <p:nvPr/>
        </p:nvSpPr>
        <p:spPr>
          <a:xfrm flipV="1">
            <a:off x="6949415" y="4738977"/>
            <a:ext cx="4213215" cy="301504"/>
          </a:xfrm>
          <a:prstGeom prst="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1DDDB40-691E-50FD-B1CE-D1CC151BC67B}"/>
              </a:ext>
            </a:extLst>
          </p:cNvPr>
          <p:cNvGrpSpPr/>
          <p:nvPr/>
        </p:nvGrpSpPr>
        <p:grpSpPr>
          <a:xfrm>
            <a:off x="6548977" y="5202507"/>
            <a:ext cx="5211227" cy="1196419"/>
            <a:chOff x="617612" y="1659622"/>
            <a:chExt cx="5211227" cy="1099451"/>
          </a:xfrm>
        </p:grpSpPr>
        <p:sp>
          <p:nvSpPr>
            <p:cNvPr id="17" name="Text Placeholder 7">
              <a:extLst>
                <a:ext uri="{FF2B5EF4-FFF2-40B4-BE49-F238E27FC236}">
                  <a16:creationId xmlns:a16="http://schemas.microsoft.com/office/drawing/2014/main" id="{1C83BDF1-7BF3-F14F-C863-B6A5CBD8A5AE}"/>
                </a:ext>
              </a:extLst>
            </p:cNvPr>
            <p:cNvSpPr txBox="1">
              <a:spLocks/>
            </p:cNvSpPr>
            <p:nvPr>
              <p:custDataLst>
                <p:tags r:id="rId2"/>
              </p:custDataLst>
            </p:nvPr>
          </p:nvSpPr>
          <p:spPr>
            <a:xfrm>
              <a:off x="617612" y="1808165"/>
              <a:ext cx="5211227" cy="9509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Steigerung der Prozessstabilität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Verbesserung der Maßhaltigkeit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ED6A190-6FE6-520F-876D-CA624F234A0B}"/>
                </a:ext>
              </a:extLst>
            </p:cNvPr>
            <p:cNvSpPr/>
            <p:nvPr/>
          </p:nvSpPr>
          <p:spPr>
            <a:xfrm>
              <a:off x="686773" y="1659622"/>
              <a:ext cx="3742604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400" b="1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Entwicklung einer Schichthöhenregelung</a:t>
              </a:r>
            </a:p>
          </p:txBody>
        </p:sp>
      </p:grpSp>
      <p:pic>
        <p:nvPicPr>
          <p:cNvPr id="32" name="Grafik 31">
            <a:extLst>
              <a:ext uri="{FF2B5EF4-FFF2-40B4-BE49-F238E27FC236}">
                <a16:creationId xmlns:a16="http://schemas.microsoft.com/office/drawing/2014/main" id="{6339D8E7-5625-622E-455E-5F6C992B06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2679" t="43323" r="7003" b="29202"/>
          <a:stretch/>
        </p:blipFill>
        <p:spPr>
          <a:xfrm>
            <a:off x="7087883" y="3379804"/>
            <a:ext cx="4133414" cy="10604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EE9CD18-24C0-E202-422F-B3A7E8387B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732" y="2107224"/>
            <a:ext cx="4555619" cy="2983546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D9A9955-13F1-470B-8211-00D8E3A8BA40}"/>
              </a:ext>
            </a:extLst>
          </p:cNvPr>
          <p:cNvGrpSpPr/>
          <p:nvPr/>
        </p:nvGrpSpPr>
        <p:grpSpPr>
          <a:xfrm>
            <a:off x="10174945" y="5666037"/>
            <a:ext cx="1354367" cy="503978"/>
            <a:chOff x="6679407" y="4265602"/>
            <a:chExt cx="1577845" cy="587137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6BDA5C95-368B-AD0E-AA71-6645A288896A}"/>
                </a:ext>
              </a:extLst>
            </p:cNvPr>
            <p:cNvCxnSpPr>
              <a:cxnSpLocks/>
            </p:cNvCxnSpPr>
            <p:nvPr/>
          </p:nvCxnSpPr>
          <p:spPr>
            <a:xfrm>
              <a:off x="6679407" y="4356476"/>
              <a:ext cx="196417" cy="160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BC3DC24-B4CE-F553-7A88-A9C6D952E266}"/>
                </a:ext>
              </a:extLst>
            </p:cNvPr>
            <p:cNvSpPr/>
            <p:nvPr/>
          </p:nvSpPr>
          <p:spPr>
            <a:xfrm>
              <a:off x="7115959" y="4265602"/>
              <a:ext cx="311347" cy="183350"/>
            </a:xfrm>
            <a:prstGeom prst="rect">
              <a:avLst/>
            </a:prstGeom>
            <a:solidFill>
              <a:srgbClr val="005293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3000"/>
                </a:lnSpc>
              </a:pPr>
              <a:endParaRPr lang="de-DE" sz="1400" dirty="0"/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B3D5C745-C19A-62B1-00EE-70BD2B684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7306" y="4355416"/>
              <a:ext cx="16173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20CB7E6B-0EEE-A50D-7D34-92BB85E14353}"/>
                </a:ext>
              </a:extLst>
            </p:cNvPr>
            <p:cNvCxnSpPr>
              <a:cxnSpLocks/>
            </p:cNvCxnSpPr>
            <p:nvPr/>
          </p:nvCxnSpPr>
          <p:spPr>
            <a:xfrm>
              <a:off x="7853355" y="4353555"/>
              <a:ext cx="40389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A782CF27-A9FC-B5A9-CCF4-D9F8C5BCF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3859" y="4360069"/>
              <a:ext cx="0" cy="400866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Ellipse 20">
              <a:extLst>
                <a:ext uri="{FF2B5EF4-FFF2-40B4-BE49-F238E27FC236}">
                  <a16:creationId xmlns:a16="http://schemas.microsoft.com/office/drawing/2014/main" id="{59958718-75F3-9B7F-5342-1A560657B550}"/>
                </a:ext>
              </a:extLst>
            </p:cNvPr>
            <p:cNvSpPr>
              <a:spLocks/>
            </p:cNvSpPr>
            <p:nvPr/>
          </p:nvSpPr>
          <p:spPr>
            <a:xfrm>
              <a:off x="6876687" y="4322232"/>
              <a:ext cx="72000" cy="72000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3000"/>
                </a:lnSpc>
              </a:pPr>
              <a:endParaRPr lang="de-DE" sz="1400" dirty="0">
                <a:solidFill>
                  <a:schemeClr val="dk1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1BC9A43F-2404-BD75-44AF-9C8A00322AE0}"/>
                </a:ext>
              </a:extLst>
            </p:cNvPr>
            <p:cNvSpPr txBox="1"/>
            <p:nvPr/>
          </p:nvSpPr>
          <p:spPr>
            <a:xfrm>
              <a:off x="6805528" y="4377229"/>
              <a:ext cx="36000" cy="216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400" dirty="0">
                  <a:latin typeface="+mn-lt"/>
                </a:rPr>
                <a:t>-</a:t>
              </a:r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2A037E19-423C-7645-3207-5087B8987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3646" y="4357277"/>
              <a:ext cx="172313" cy="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056F0B29-FFC5-3B39-B7CC-67FCAC033C89}"/>
                </a:ext>
              </a:extLst>
            </p:cNvPr>
            <p:cNvCxnSpPr>
              <a:cxnSpLocks/>
            </p:cNvCxnSpPr>
            <p:nvPr/>
          </p:nvCxnSpPr>
          <p:spPr>
            <a:xfrm>
              <a:off x="7676275" y="4761064"/>
              <a:ext cx="365203" cy="0"/>
            </a:xfrm>
            <a:prstGeom prst="straightConnector1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Ellipse 24">
              <a:extLst>
                <a:ext uri="{FF2B5EF4-FFF2-40B4-BE49-F238E27FC236}">
                  <a16:creationId xmlns:a16="http://schemas.microsoft.com/office/drawing/2014/main" id="{060F9D23-249A-4129-252F-7FB040F0D0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37890" y="4343678"/>
              <a:ext cx="17205" cy="21738"/>
            </a:xfrm>
            <a:prstGeom prst="ellipse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3000"/>
                </a:lnSpc>
              </a:pPr>
              <a:endParaRPr lang="de-DE" sz="1400" dirty="0">
                <a:solidFill>
                  <a:schemeClr val="dk1"/>
                </a:solidFill>
              </a:endParaRPr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EF11B9F6-83A9-2FE7-5822-B20D3DAFE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3285" y="4388481"/>
              <a:ext cx="0" cy="37125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E749C436-9E61-0F50-189B-124A27304A1C}"/>
                </a:ext>
              </a:extLst>
            </p:cNvPr>
            <p:cNvCxnSpPr/>
            <p:nvPr/>
          </p:nvCxnSpPr>
          <p:spPr>
            <a:xfrm flipH="1">
              <a:off x="6910809" y="4761064"/>
              <a:ext cx="539844" cy="0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7145210-E1AE-FAFE-3930-D2D15F05ACC0}"/>
                </a:ext>
              </a:extLst>
            </p:cNvPr>
            <p:cNvSpPr/>
            <p:nvPr/>
          </p:nvSpPr>
          <p:spPr>
            <a:xfrm>
              <a:off x="7588867" y="4265602"/>
              <a:ext cx="311347" cy="18335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3000"/>
                </a:lnSpc>
              </a:pPr>
              <a:endParaRPr lang="de-DE" sz="1400" dirty="0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33D3CF7C-A737-DDC5-3537-FF2021E785C3}"/>
                </a:ext>
              </a:extLst>
            </p:cNvPr>
            <p:cNvSpPr/>
            <p:nvPr/>
          </p:nvSpPr>
          <p:spPr>
            <a:xfrm>
              <a:off x="7364928" y="4669389"/>
              <a:ext cx="311347" cy="18335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3000"/>
                </a:lnSpc>
              </a:pP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91770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319860-7AD9-97D5-6099-1594FCC4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Prozessgrundlagen des koaxialen drahtbasierten LMD</a:t>
            </a:r>
          </a:p>
        </p:txBody>
      </p:sp>
      <p:sp>
        <p:nvSpPr>
          <p:cNvPr id="69" name="Textplatzhalter 68">
            <a:extLst>
              <a:ext uri="{FF2B5EF4-FFF2-40B4-BE49-F238E27FC236}">
                <a16:creationId xmlns:a16="http://schemas.microsoft.com/office/drawing/2014/main" id="{6C3FF3DE-B183-2C90-4F06-A6A10F6F26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[2] </a:t>
            </a:r>
            <a:r>
              <a:rPr lang="de-DE" cap="small" dirty="0"/>
              <a:t>Zapata</a:t>
            </a:r>
            <a:r>
              <a:rPr lang="de-DE" dirty="0"/>
              <a:t> et al. (2022)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D6BA7E-65C8-CE5B-01C2-4F29EE908F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Motivation und Grundlagen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A234B5-9DDA-8E42-2A45-1D192575B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lnSpc>
                <a:spcPct val="110000"/>
              </a:lnSpc>
            </a:pPr>
            <a:fld id="{0150336B-E114-481A-A5C5-087F4C05B58E}" type="slidenum">
              <a:rPr lang="de-DE" smtClean="0"/>
              <a:pPr algn="r">
                <a:lnSpc>
                  <a:spcPct val="110000"/>
                </a:lnSpc>
              </a:pPr>
              <a:t>4</a:t>
            </a:fld>
            <a:endParaRPr lang="de-DE" dirty="0"/>
          </a:p>
        </p:txBody>
      </p: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7E65DD7D-009F-8441-DC12-0A85E979BFF6}"/>
              </a:ext>
            </a:extLst>
          </p:cNvPr>
          <p:cNvGrpSpPr/>
          <p:nvPr/>
        </p:nvGrpSpPr>
        <p:grpSpPr>
          <a:xfrm>
            <a:off x="425455" y="1691021"/>
            <a:ext cx="4375996" cy="4551722"/>
            <a:chOff x="-1184297" y="1659624"/>
            <a:chExt cx="4375996" cy="4390772"/>
          </a:xfrm>
        </p:grpSpPr>
        <p:sp>
          <p:nvSpPr>
            <p:cNvPr id="66" name="Text Placeholder 7">
              <a:extLst>
                <a:ext uri="{FF2B5EF4-FFF2-40B4-BE49-F238E27FC236}">
                  <a16:creationId xmlns:a16="http://schemas.microsoft.com/office/drawing/2014/main" id="{C852028A-E620-B9D9-211D-37FDE4A09E57}"/>
                </a:ext>
              </a:extLst>
            </p:cNvPr>
            <p:cNvSpPr txBox="1">
              <a:spLocks/>
            </p:cNvSpPr>
            <p:nvPr>
              <p:custDataLst>
                <p:tags r:id="rId4"/>
              </p:custDataLst>
            </p:nvPr>
          </p:nvSpPr>
          <p:spPr>
            <a:xfrm>
              <a:off x="-1184297" y="1808163"/>
              <a:ext cx="4375996" cy="4242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Laserleistung </a:t>
              </a:r>
              <a:r>
                <a:rPr lang="de-DE" sz="1400" i="1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P</a:t>
              </a:r>
              <a:r>
                <a:rPr lang="de-DE" sz="1400" baseline="-250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L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Vorschubgeschwindigkeit </a:t>
              </a:r>
              <a:r>
                <a:rPr lang="de-DE" sz="1400" i="1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v</a:t>
              </a:r>
              <a:r>
                <a:rPr lang="de-DE" sz="1400" baseline="-250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Drahtgeschwindigkeit </a:t>
              </a:r>
              <a:r>
                <a:rPr lang="de-DE" sz="1400" i="1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v</a:t>
              </a:r>
              <a:r>
                <a:rPr lang="de-DE" sz="1400" baseline="-250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w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3D01DDC7-29BA-0300-1B6A-5C822EB9F515}"/>
                </a:ext>
              </a:extLst>
            </p:cNvPr>
            <p:cNvSpPr/>
            <p:nvPr/>
          </p:nvSpPr>
          <p:spPr>
            <a:xfrm>
              <a:off x="-1078123" y="1659624"/>
              <a:ext cx="2462293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Prozessparameter LMD-w</a:t>
              </a:r>
              <a:endParaRPr lang="de-DE" sz="1600" b="1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8D44AA4-4542-4B8D-2242-407C74235DF9}"/>
              </a:ext>
            </a:extLst>
          </p:cNvPr>
          <p:cNvGrpSpPr/>
          <p:nvPr/>
        </p:nvGrpSpPr>
        <p:grpSpPr>
          <a:xfrm>
            <a:off x="732491" y="2290833"/>
            <a:ext cx="3761924" cy="2276334"/>
            <a:chOff x="7714508" y="1721073"/>
            <a:chExt cx="3761924" cy="2276334"/>
          </a:xfrm>
        </p:grpSpPr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3516B36C-37C9-5A6C-1E69-C35A507B9519}"/>
                </a:ext>
              </a:extLst>
            </p:cNvPr>
            <p:cNvGrpSpPr/>
            <p:nvPr/>
          </p:nvGrpSpPr>
          <p:grpSpPr>
            <a:xfrm>
              <a:off x="7714508" y="1721073"/>
              <a:ext cx="3761924" cy="2276334"/>
              <a:chOff x="5250438" y="3429000"/>
              <a:chExt cx="4072537" cy="2464285"/>
            </a:xfrm>
          </p:grpSpPr>
          <p:pic>
            <p:nvPicPr>
              <p:cNvPr id="48" name="Grafik 47" descr="Ein Bild, das Text enthält.&#10;&#10;Automatisch generierte Beschreibung">
                <a:extLst>
                  <a:ext uri="{FF2B5EF4-FFF2-40B4-BE49-F238E27FC236}">
                    <a16:creationId xmlns:a16="http://schemas.microsoft.com/office/drawing/2014/main" id="{31F62522-DE62-B2AA-D591-8D6B29B9FF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2238" t="6934" r="2287" b="28147"/>
              <a:stretch/>
            </p:blipFill>
            <p:spPr>
              <a:xfrm>
                <a:off x="5250438" y="3429000"/>
                <a:ext cx="4072537" cy="2464285"/>
              </a:xfrm>
              <a:prstGeom prst="rect">
                <a:avLst/>
              </a:prstGeom>
              <a:blipFill dpi="0" rotWithShape="0">
                <a:blip r:embed="rId8"/>
                <a:srcRect/>
                <a:tile tx="0" ty="0" sx="100000" sy="100000" flip="none" algn="tl"/>
              </a:blipFill>
            </p:spPr>
          </p:pic>
          <p:cxnSp>
            <p:nvCxnSpPr>
              <p:cNvPr id="74" name="Gerade Verbindung mit Pfeil 73">
                <a:extLst>
                  <a:ext uri="{FF2B5EF4-FFF2-40B4-BE49-F238E27FC236}">
                    <a16:creationId xmlns:a16="http://schemas.microsoft.com/office/drawing/2014/main" id="{4F73A1EB-CBFE-CEAF-CFF5-8DC369F105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15152" y="4346638"/>
                <a:ext cx="191552" cy="90705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75">
                <a:extLst>
                  <a:ext uri="{FF2B5EF4-FFF2-40B4-BE49-F238E27FC236}">
                    <a16:creationId xmlns:a16="http://schemas.microsoft.com/office/drawing/2014/main" id="{61DAE5E7-AC70-FD7E-7E41-B4986EE1B2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6768" y="4366303"/>
                <a:ext cx="175752" cy="89473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A19F820D-901A-7421-B29F-DEB42E477303}"/>
                  </a:ext>
                </a:extLst>
              </p:cNvPr>
              <p:cNvSpPr txBox="1"/>
              <p:nvPr/>
            </p:nvSpPr>
            <p:spPr>
              <a:xfrm>
                <a:off x="7606704" y="4775616"/>
                <a:ext cx="187552" cy="225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400" i="1" dirty="0">
                    <a:solidFill>
                      <a:schemeClr val="bg1"/>
                    </a:solidFill>
                    <a:latin typeface="+mn-lt"/>
                  </a:rPr>
                  <a:t>P</a:t>
                </a:r>
                <a:r>
                  <a:rPr lang="de-DE" sz="1400" baseline="-25000" dirty="0">
                    <a:solidFill>
                      <a:schemeClr val="bg1"/>
                    </a:solidFill>
                    <a:latin typeface="+mn-lt"/>
                  </a:rPr>
                  <a:t>L</a:t>
                </a:r>
              </a:p>
            </p:txBody>
          </p:sp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943619F0-9116-3C3C-DAB8-F4FF7F7A66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37545" y="3679610"/>
                <a:ext cx="619960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05C94B77-4E19-0FC8-CA08-4807754A5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2825" y="4091786"/>
                <a:ext cx="0" cy="549034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3FFE38BF-2DD3-524D-5706-DB1E2B8345DA}"/>
                  </a:ext>
                </a:extLst>
              </p:cNvPr>
              <p:cNvSpPr txBox="1"/>
              <p:nvPr/>
            </p:nvSpPr>
            <p:spPr>
              <a:xfrm>
                <a:off x="7001670" y="4039014"/>
                <a:ext cx="176330" cy="225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400" i="1" dirty="0">
                    <a:solidFill>
                      <a:schemeClr val="bg1"/>
                    </a:solidFill>
                    <a:latin typeface="+mn-lt"/>
                  </a:rPr>
                  <a:t>v</a:t>
                </a:r>
                <a:r>
                  <a:rPr lang="de-DE" sz="1400" baseline="-25000" dirty="0">
                    <a:solidFill>
                      <a:schemeClr val="bg1"/>
                    </a:solidFill>
                    <a:latin typeface="+mn-lt"/>
                  </a:rPr>
                  <a:t>w</a:t>
                </a:r>
              </a:p>
            </p:txBody>
          </p:sp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77E03BB9-24F6-7C6B-A292-5D8C5BF94842}"/>
                  </a:ext>
                </a:extLst>
              </p:cNvPr>
              <p:cNvSpPr txBox="1"/>
              <p:nvPr/>
            </p:nvSpPr>
            <p:spPr>
              <a:xfrm>
                <a:off x="7231240" y="3679610"/>
                <a:ext cx="123432" cy="225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400" i="1" dirty="0">
                    <a:solidFill>
                      <a:schemeClr val="bg1"/>
                    </a:solidFill>
                    <a:latin typeface="+mn-lt"/>
                  </a:rPr>
                  <a:t>v</a:t>
                </a:r>
                <a:r>
                  <a:rPr lang="de-DE" sz="1400" baseline="-25000" dirty="0">
                    <a:solidFill>
                      <a:schemeClr val="bg1"/>
                    </a:solidFill>
                    <a:latin typeface="+mn-lt"/>
                  </a:rPr>
                  <a:t>t</a:t>
                </a:r>
              </a:p>
            </p:txBody>
          </p:sp>
        </p:grpSp>
        <p:sp>
          <p:nvSpPr>
            <p:cNvPr id="21" name="Halbbogen 20">
              <a:extLst>
                <a:ext uri="{FF2B5EF4-FFF2-40B4-BE49-F238E27FC236}">
                  <a16:creationId xmlns:a16="http://schemas.microsoft.com/office/drawing/2014/main" id="{65380154-ED55-A9CF-FF33-D6EAD8749195}"/>
                </a:ext>
              </a:extLst>
            </p:cNvPr>
            <p:cNvSpPr/>
            <p:nvPr/>
          </p:nvSpPr>
          <p:spPr>
            <a:xfrm rot="10800000">
              <a:off x="9467170" y="3381427"/>
              <a:ext cx="286378" cy="126384"/>
            </a:xfrm>
            <a:prstGeom prst="blockArc">
              <a:avLst>
                <a:gd name="adj1" fmla="val 8994618"/>
                <a:gd name="adj2" fmla="val 2067306"/>
                <a:gd name="adj3" fmla="val 19579"/>
              </a:avLst>
            </a:prstGeom>
            <a:solidFill>
              <a:srgbClr val="FF0000">
                <a:alpha val="23832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3000"/>
                </a:lnSpc>
              </a:pPr>
              <a:endParaRPr lang="de-DE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1309FEF7-F3BC-2001-5E56-DDA738EFCB41}"/>
              </a:ext>
            </a:extLst>
          </p:cNvPr>
          <p:cNvGrpSpPr/>
          <p:nvPr/>
        </p:nvGrpSpPr>
        <p:grpSpPr>
          <a:xfrm>
            <a:off x="4032068" y="1845005"/>
            <a:ext cx="1669842" cy="2352075"/>
            <a:chOff x="4032068" y="1845005"/>
            <a:chExt cx="1669842" cy="2352075"/>
          </a:xfrm>
        </p:grpSpPr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6FD2182E-0ADF-76D7-BFA5-BC5A58893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3290" y="1845005"/>
              <a:ext cx="1378620" cy="1932928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  <a:effectLst>
              <a:glow rad="38100">
                <a:schemeClr val="bg1">
                  <a:alpha val="43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F97FD52C-95E5-6CA6-A164-BA5D6482C0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4576" y="3904180"/>
              <a:ext cx="1367334" cy="29290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  <a:effectLst>
              <a:glow rad="38100">
                <a:schemeClr val="bg1">
                  <a:alpha val="43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EAA8FE4-0560-6316-BF6F-99DB9E6E7B72}"/>
                </a:ext>
              </a:extLst>
            </p:cNvPr>
            <p:cNvSpPr/>
            <p:nvPr/>
          </p:nvSpPr>
          <p:spPr>
            <a:xfrm flipH="1">
              <a:off x="4032068" y="3759211"/>
              <a:ext cx="302508" cy="43786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glow rad="38100">
                <a:schemeClr val="bg1">
                  <a:alpha val="43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3000"/>
                </a:lnSpc>
              </a:pPr>
              <a:endParaRPr lang="de-DE" sz="1400" dirty="0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D488652A-78A1-7E46-C43C-97D6CC1C8A71}"/>
              </a:ext>
            </a:extLst>
          </p:cNvPr>
          <p:cNvGrpSpPr/>
          <p:nvPr/>
        </p:nvGrpSpPr>
        <p:grpSpPr>
          <a:xfrm>
            <a:off x="5701910" y="1691021"/>
            <a:ext cx="6058294" cy="2213159"/>
            <a:chOff x="-1184297" y="1659624"/>
            <a:chExt cx="6058294" cy="2134901"/>
          </a:xfrm>
        </p:grpSpPr>
        <p:sp>
          <p:nvSpPr>
            <p:cNvPr id="27" name="Text Placeholder 7">
              <a:extLst>
                <a:ext uri="{FF2B5EF4-FFF2-40B4-BE49-F238E27FC236}">
                  <a16:creationId xmlns:a16="http://schemas.microsoft.com/office/drawing/2014/main" id="{EE174755-F90A-A7E9-BB64-145070240BC5}"/>
                </a:ext>
              </a:extLst>
            </p:cNvPr>
            <p:cNvSpPr txBox="1">
              <a:spLocks/>
            </p:cNvSpPr>
            <p:nvPr>
              <p:custDataLst>
                <p:tags r:id="rId3"/>
              </p:custDataLst>
            </p:nvPr>
          </p:nvSpPr>
          <p:spPr>
            <a:xfrm>
              <a:off x="-1184297" y="1808164"/>
              <a:ext cx="6058294" cy="19863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68751F94-076E-6B84-F66A-B0650A6AFAF2}"/>
                </a:ext>
              </a:extLst>
            </p:cNvPr>
            <p:cNvSpPr/>
            <p:nvPr/>
          </p:nvSpPr>
          <p:spPr>
            <a:xfrm>
              <a:off x="-1078122" y="1659624"/>
              <a:ext cx="3381071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Einflüsse auf Schweißraupenhöhe [2] </a:t>
              </a:r>
              <a:endParaRPr lang="de-DE" sz="1600" b="1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88DF3ECC-EFA8-D5F5-01ED-E4D48859563D}"/>
              </a:ext>
            </a:extLst>
          </p:cNvPr>
          <p:cNvGrpSpPr/>
          <p:nvPr/>
        </p:nvGrpSpPr>
        <p:grpSpPr>
          <a:xfrm>
            <a:off x="5945816" y="2010707"/>
            <a:ext cx="1631234" cy="1713746"/>
            <a:chOff x="6471751" y="2824019"/>
            <a:chExt cx="1631234" cy="1713746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8877A39B-0061-E32D-A50A-300B43441C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127" t="6555" r="9573" b="9697"/>
            <a:stretch/>
          </p:blipFill>
          <p:spPr>
            <a:xfrm>
              <a:off x="6471751" y="2824019"/>
              <a:ext cx="1631234" cy="1713746"/>
            </a:xfrm>
            <a:prstGeom prst="rect">
              <a:avLst/>
            </a:prstGeom>
          </p:spPr>
        </p:pic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6EE5DAA4-3A8C-F5EC-A1F9-01016419D3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6012" y="4183570"/>
              <a:ext cx="0" cy="27630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5229FE48-DCCF-605C-7548-EA8CBB6A29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8106" y="3594141"/>
              <a:ext cx="0" cy="29699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Placeholder 7">
                <a:extLst>
                  <a:ext uri="{FF2B5EF4-FFF2-40B4-BE49-F238E27FC236}">
                    <a16:creationId xmlns:a16="http://schemas.microsoft.com/office/drawing/2014/main" id="{5867EAC0-38B5-6C20-4F61-4CDB7EE92E05}"/>
                  </a:ext>
                </a:extLst>
              </p:cNvPr>
              <p:cNvSpPr txBox="1">
                <a:spLocks/>
              </p:cNvSpPr>
              <p:nvPr>
                <p:custDataLst>
                  <p:tags r:id="rId1"/>
                </p:custDataLst>
              </p:nvPr>
            </p:nvSpPr>
            <p:spPr>
              <a:xfrm>
                <a:off x="7973464" y="2129028"/>
                <a:ext cx="3708866" cy="1548080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de-DE"/>
                </a:defPPr>
                <a:lvl1pPr fontAlgn="auto">
                  <a:spcBef>
                    <a:spcPts val="0"/>
                  </a:spcBef>
                  <a:spcAft>
                    <a:spcPts val="600"/>
                  </a:spcAft>
                  <a:defRPr sz="5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sz="1400" dirty="0">
                    <a:solidFill>
                      <a:schemeClr val="tx1"/>
                    </a:solidFill>
                    <a:latin typeface="+mn-lt"/>
                    <a:cs typeface="Times New Roman" panose="02020603050405020304" pitchFamily="18" charset="0"/>
                  </a:rPr>
                  <a:t>Kein Einfluss der Laserleistung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sz="1400" dirty="0">
                    <a:solidFill>
                      <a:schemeClr val="tx1"/>
                    </a:solidFill>
                    <a:latin typeface="+mn-lt"/>
                    <a:cs typeface="Times New Roman" panose="02020603050405020304" pitchFamily="18" charset="0"/>
                  </a:rPr>
                  <a:t>Drahtgeschwindigkeit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400" b="0" i="1" smtClean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rPr>
                      <m:t>h</m:t>
                    </m:r>
                    <m:r>
                      <m:rPr>
                        <m:nor/>
                      </m:rPr>
                      <a:rPr lang="de-DE" sz="1400" b="0" i="0" baseline="-25000" smtClean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de-DE" sz="1400" b="0" i="0" baseline="-25000" smtClean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de-DE" sz="1400" b="0" i="1" smtClean="0">
                        <a:solidFill>
                          <a:schemeClr val="tx1"/>
                        </a:solidFill>
                        <a:latin typeface="+mn-lt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de-DE" sz="1400" b="0" i="0" baseline="-25000" smtClean="0">
                        <a:solidFill>
                          <a:schemeClr val="tx1"/>
                        </a:solidFill>
                        <a:latin typeface="+mn-lt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w</m:t>
                    </m:r>
                  </m:oMath>
                </a14:m>
                <a:endParaRPr lang="de-DE" sz="1400" baseline="-250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sz="1400" dirty="0">
                    <a:solidFill>
                      <a:schemeClr val="tx1"/>
                    </a:solidFill>
                    <a:latin typeface="+mn-lt"/>
                    <a:cs typeface="Times New Roman" panose="02020603050405020304" pitchFamily="18" charset="0"/>
                  </a:rPr>
                  <a:t>Vorschubgeschwindigkeit</a:t>
                </a:r>
                <a:r>
                  <a:rPr lang="de-DE" sz="1400" i="1" dirty="0">
                    <a:solidFill>
                      <a:schemeClr val="tx1"/>
                    </a:solidFill>
                    <a:latin typeface="+mn-lt"/>
                    <a:cs typeface="Times New Roman" panose="02020603050405020304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400" b="0" i="1" smtClean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rPr>
                      <m:t>h</m:t>
                    </m:r>
                    <m:r>
                      <m:rPr>
                        <m:nor/>
                      </m:rPr>
                      <a:rPr lang="de-DE" sz="1400" b="0" i="0" baseline="-25000" smtClean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de-DE" sz="1400" b="0" i="0" baseline="-25000" smtClean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rPr>
                      <m:t> ~ </m:t>
                    </m:r>
                    <m:f>
                      <m:fPr>
                        <m:ctrlP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de-DE" sz="1400" b="0" i="0" smtClean="0">
                            <a:solidFill>
                              <a:schemeClr val="tx1"/>
                            </a:solidFill>
                            <a:latin typeface="+mn-lt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de-DE" sz="1400" b="0" i="1" smtClean="0">
                            <a:solidFill>
                              <a:schemeClr val="tx1"/>
                            </a:solidFill>
                            <a:latin typeface="+mn-lt"/>
                            <a:cs typeface="Times New Roman" panose="020206030504050203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de-DE" sz="1400" b="0" i="0" baseline="-25000" smtClean="0">
                            <a:solidFill>
                              <a:schemeClr val="tx1"/>
                            </a:solidFill>
                            <a:latin typeface="+mn-lt"/>
                            <a:cs typeface="Times New Roman" panose="02020603050405020304" pitchFamily="18" charset="0"/>
                          </a:rPr>
                          <m:t>t</m:t>
                        </m:r>
                      </m:den>
                    </m:f>
                  </m:oMath>
                </a14:m>
                <a:endParaRPr lang="de-DE" sz="1400" baseline="-250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endParaRPr lang="de-DE" sz="1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de-DE" sz="1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7" name="Text Placeholder 7">
                <a:extLst>
                  <a:ext uri="{FF2B5EF4-FFF2-40B4-BE49-F238E27FC236}">
                    <a16:creationId xmlns:a16="http://schemas.microsoft.com/office/drawing/2014/main" id="{5867EAC0-38B5-6C20-4F61-4CDB7EE92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7973464" y="2129028"/>
                <a:ext cx="3708866" cy="1548080"/>
              </a:xfrm>
              <a:prstGeom prst="rect">
                <a:avLst/>
              </a:prstGeom>
              <a:blipFill>
                <a:blip r:embed="rId11"/>
                <a:stretch>
                  <a:fillRect l="-341" t="-81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53D11377-232F-4AA2-ACE6-25946F530A31}"/>
              </a:ext>
            </a:extLst>
          </p:cNvPr>
          <p:cNvGrpSpPr/>
          <p:nvPr/>
        </p:nvGrpSpPr>
        <p:grpSpPr>
          <a:xfrm>
            <a:off x="5711697" y="5001378"/>
            <a:ext cx="6058294" cy="1237769"/>
            <a:chOff x="5701910" y="4665224"/>
            <a:chExt cx="6058294" cy="1237769"/>
          </a:xfrm>
        </p:grpSpPr>
        <p:sp>
          <p:nvSpPr>
            <p:cNvPr id="42" name="Text Placeholder 7">
              <a:extLst>
                <a:ext uri="{FF2B5EF4-FFF2-40B4-BE49-F238E27FC236}">
                  <a16:creationId xmlns:a16="http://schemas.microsoft.com/office/drawing/2014/main" id="{3B902B2C-69B4-DB41-86C8-7F1D1353F17E}"/>
                </a:ext>
              </a:extLst>
            </p:cNvPr>
            <p:cNvSpPr txBox="1">
              <a:spLocks/>
            </p:cNvSpPr>
            <p:nvPr>
              <p:custDataLst>
                <p:tags r:id="rId2"/>
              </p:custDataLst>
            </p:nvPr>
          </p:nvSpPr>
          <p:spPr>
            <a:xfrm>
              <a:off x="5701910" y="4665224"/>
              <a:ext cx="6058294" cy="123776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Gleichschenkliges Dreieck 7">
              <a:extLst>
                <a:ext uri="{FF2B5EF4-FFF2-40B4-BE49-F238E27FC236}">
                  <a16:creationId xmlns:a16="http://schemas.microsoft.com/office/drawing/2014/main" id="{3D7304CF-AD79-428D-F194-C13F1804AB40}"/>
                </a:ext>
              </a:extLst>
            </p:cNvPr>
            <p:cNvSpPr/>
            <p:nvPr/>
          </p:nvSpPr>
          <p:spPr>
            <a:xfrm rot="16200000" flipV="1">
              <a:off x="5541812" y="5112978"/>
              <a:ext cx="958394" cy="301504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3000"/>
                </a:lnSpc>
              </a:pPr>
              <a:endParaRPr lang="de-DE" sz="1400" dirty="0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4454FDE6-257E-5FC4-3FE1-5712CED8667A}"/>
                </a:ext>
              </a:extLst>
            </p:cNvPr>
            <p:cNvSpPr txBox="1"/>
            <p:nvPr/>
          </p:nvSpPr>
          <p:spPr>
            <a:xfrm>
              <a:off x="6476132" y="5028409"/>
              <a:ext cx="5108768" cy="4706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400" dirty="0">
                  <a:latin typeface="+mn-lt"/>
                </a:rPr>
                <a:t>Drahtgeschwindigkeit eignet sich als Stellgröße zur Regelung der Schichthöhe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4903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DEDA71E-0440-966D-074C-5D947F79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Schicht- und Bauteilhöhenregelungen für LMD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8A57670-F469-7155-5C39-702E81E390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CCD: Charge-</a:t>
            </a:r>
            <a:r>
              <a:rPr lang="de-DE" dirty="0" err="1"/>
              <a:t>Coupled</a:t>
            </a:r>
            <a:r>
              <a:rPr lang="de-DE" dirty="0"/>
              <a:t>-Device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C997D63-0178-E988-D0F4-392CE05DE9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Stand der Technik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221DFD-40AF-498A-A72F-CDF81D9E8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38499"/>
          </a:xfrm>
        </p:spPr>
        <p:txBody>
          <a:bodyPr/>
          <a:lstStyle/>
          <a:p>
            <a:pPr algn="r"/>
            <a:fld id="{836AA3E1-9984-401A-8549-79C579D49C87}" type="slidenum">
              <a:rPr lang="de-DE" smtClean="0"/>
              <a:pPr algn="r"/>
              <a:t>5</a:t>
            </a:fld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5DB17A9-F6D1-DD55-980E-B871FE2E4DC3}"/>
              </a:ext>
            </a:extLst>
          </p:cNvPr>
          <p:cNvGrpSpPr/>
          <p:nvPr/>
        </p:nvGrpSpPr>
        <p:grpSpPr>
          <a:xfrm>
            <a:off x="419113" y="3989017"/>
            <a:ext cx="5266218" cy="2308108"/>
            <a:chOff x="425455" y="1636858"/>
            <a:chExt cx="5266218" cy="2115215"/>
          </a:xfrm>
        </p:grpSpPr>
        <p:sp>
          <p:nvSpPr>
            <p:cNvPr id="10" name="Text Placeholder 7">
              <a:extLst>
                <a:ext uri="{FF2B5EF4-FFF2-40B4-BE49-F238E27FC236}">
                  <a16:creationId xmlns:a16="http://schemas.microsoft.com/office/drawing/2014/main" id="{FDAFECBB-FC09-DD9D-D839-47C3EF4B7D84}"/>
                </a:ext>
              </a:extLst>
            </p:cNvPr>
            <p:cNvSpPr txBox="1">
              <a:spLocks/>
            </p:cNvSpPr>
            <p:nvPr>
              <p:custDataLst>
                <p:tags r:id="rId4"/>
              </p:custDataLst>
            </p:nvPr>
          </p:nvSpPr>
          <p:spPr>
            <a:xfrm>
              <a:off x="425455" y="1808163"/>
              <a:ext cx="5266218" cy="19439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Koaxial drahtbasiert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3D-Scanning mit strukturiertem Licht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Bahnplanung im Prozess anhand CAD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Gruppierung der Schichten </a:t>
              </a:r>
            </a:p>
            <a:p>
              <a:pPr marL="285750" indent="-285750">
                <a:buClr>
                  <a:schemeClr val="accent4"/>
                </a:buClr>
                <a:buSzPct val="121000"/>
                <a:buFont typeface="Systemschrift Normal"/>
                <a:buChar char="+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Weniger Vermessungszeit</a:t>
              </a:r>
            </a:p>
            <a:p>
              <a:pPr marL="285750" indent="-285750">
                <a:buClr>
                  <a:srgbClr val="FF0000"/>
                </a:buClr>
                <a:buSzPct val="150000"/>
                <a:buFont typeface="Systemschrift Normal"/>
                <a:buChar char="-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Abweichung von ursprünglichem </a:t>
              </a:r>
              <a:r>
                <a:rPr lang="de-DE" sz="1400" dirty="0" err="1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Slicing</a:t>
              </a: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8570F65-758E-0857-F7D4-246D8AF22893}"/>
                </a:ext>
              </a:extLst>
            </p:cNvPr>
            <p:cNvSpPr/>
            <p:nvPr/>
          </p:nvSpPr>
          <p:spPr>
            <a:xfrm>
              <a:off x="561952" y="1636858"/>
              <a:ext cx="2130448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cap="small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Garmendia</a:t>
              </a:r>
              <a:r>
                <a:rPr lang="de-DE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et al. (2019)</a:t>
              </a:r>
              <a:endParaRPr lang="de-DE" sz="1600" b="1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9C6B3F5-80AF-39A5-8A0A-74E049011B6B}"/>
              </a:ext>
            </a:extLst>
          </p:cNvPr>
          <p:cNvGrpSpPr/>
          <p:nvPr/>
        </p:nvGrpSpPr>
        <p:grpSpPr>
          <a:xfrm>
            <a:off x="6500327" y="4005680"/>
            <a:ext cx="5266218" cy="2291446"/>
            <a:chOff x="425455" y="1636858"/>
            <a:chExt cx="5266218" cy="3025231"/>
          </a:xfrm>
        </p:grpSpPr>
        <p:sp>
          <p:nvSpPr>
            <p:cNvPr id="13" name="Text Placeholder 7">
              <a:extLst>
                <a:ext uri="{FF2B5EF4-FFF2-40B4-BE49-F238E27FC236}">
                  <a16:creationId xmlns:a16="http://schemas.microsoft.com/office/drawing/2014/main" id="{2F026B25-7680-670F-C7DC-330B9B36D2CA}"/>
                </a:ext>
              </a:extLst>
            </p:cNvPr>
            <p:cNvSpPr txBox="1">
              <a:spLocks/>
            </p:cNvSpPr>
            <p:nvPr>
              <p:custDataLst>
                <p:tags r:id="rId3"/>
              </p:custDataLst>
            </p:nvPr>
          </p:nvSpPr>
          <p:spPr>
            <a:xfrm>
              <a:off x="425455" y="1808162"/>
              <a:ext cx="5266218" cy="28539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Koaxial pulverbasiert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CCD-Kamera während Prozess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PI-Regler mit segmentierter Schweißbahn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Clr>
                  <a:srgbClr val="FF0000"/>
                </a:buClr>
                <a:buSzPct val="150000"/>
                <a:buFont typeface="Systemschrift Normal"/>
                <a:buChar char="-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Clr>
                  <a:srgbClr val="FF0000"/>
                </a:buClr>
                <a:buSzPct val="150000"/>
                <a:buFont typeface="Systemschrift Normal"/>
                <a:buChar char="-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Nur teilweise übertragbar (Messprinzip und Pulver) </a:t>
              </a:r>
            </a:p>
            <a:p>
              <a:pPr marL="285750" indent="-285750">
                <a:buClr>
                  <a:srgbClr val="FF0000"/>
                </a:buClr>
                <a:buSzPct val="150000"/>
                <a:buFont typeface="Systemschrift Normal"/>
                <a:buChar char="-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A6867AC-6A05-17AF-3653-A4D6D025D9D7}"/>
                </a:ext>
              </a:extLst>
            </p:cNvPr>
            <p:cNvSpPr/>
            <p:nvPr/>
          </p:nvSpPr>
          <p:spPr>
            <a:xfrm>
              <a:off x="561952" y="1636858"/>
              <a:ext cx="1517479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cap="small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Shi </a:t>
              </a:r>
              <a:r>
                <a:rPr lang="de-DE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et al. (2020)</a:t>
              </a:r>
              <a:endParaRPr lang="de-DE" sz="1600" b="1" i="0" u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4C8355C-7776-CD0D-3C95-B7D9697EA07A}"/>
              </a:ext>
            </a:extLst>
          </p:cNvPr>
          <p:cNvGrpSpPr/>
          <p:nvPr/>
        </p:nvGrpSpPr>
        <p:grpSpPr>
          <a:xfrm>
            <a:off x="419113" y="1629510"/>
            <a:ext cx="5266218" cy="2223072"/>
            <a:chOff x="425455" y="1636858"/>
            <a:chExt cx="5266218" cy="2258199"/>
          </a:xfrm>
        </p:grpSpPr>
        <p:sp>
          <p:nvSpPr>
            <p:cNvPr id="16" name="Text Placeholder 7">
              <a:extLst>
                <a:ext uri="{FF2B5EF4-FFF2-40B4-BE49-F238E27FC236}">
                  <a16:creationId xmlns:a16="http://schemas.microsoft.com/office/drawing/2014/main" id="{2FDAC6E1-7CE0-A945-A1C9-B0AFBFB0497D}"/>
                </a:ext>
              </a:extLst>
            </p:cNvPr>
            <p:cNvSpPr txBox="1">
              <a:spLocks/>
            </p:cNvSpPr>
            <p:nvPr>
              <p:custDataLst>
                <p:tags r:id="rId2"/>
              </p:custDataLst>
            </p:nvPr>
          </p:nvSpPr>
          <p:spPr>
            <a:xfrm>
              <a:off x="425455" y="1808163"/>
              <a:ext cx="5266218" cy="2086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Koaxial drahtbasiert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Höhenzustellung mit theoretischem Ansatz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Clr>
                  <a:schemeClr val="accent4"/>
                </a:buClr>
                <a:buSzPct val="121000"/>
                <a:buFont typeface="Systemschrift Normal"/>
                <a:buChar char="+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Für kleine Geschwindigkeitsverhältnisse gute Näherung</a:t>
              </a:r>
            </a:p>
            <a:p>
              <a:pPr marL="285750" indent="-285750">
                <a:buClr>
                  <a:srgbClr val="FF0000"/>
                </a:buClr>
                <a:buSzPct val="150000"/>
                <a:buFont typeface="Systemschrift Normal"/>
                <a:buChar char="-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Keine Kompensation von Störungen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173906B-E47E-5646-BD7E-9C6D23E6CB49}"/>
                </a:ext>
              </a:extLst>
            </p:cNvPr>
            <p:cNvSpPr/>
            <p:nvPr/>
          </p:nvSpPr>
          <p:spPr>
            <a:xfrm>
              <a:off x="561952" y="1636858"/>
              <a:ext cx="1929493" cy="293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cap="small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Zapata </a:t>
              </a:r>
              <a:r>
                <a:rPr lang="de-DE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et al. (2022)</a:t>
              </a:r>
              <a:endParaRPr lang="de-DE" sz="1600" b="1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0ADBC3D2-E309-E1CD-D4DF-BE844C804BA1}"/>
              </a:ext>
            </a:extLst>
          </p:cNvPr>
          <p:cNvGrpSpPr/>
          <p:nvPr/>
        </p:nvGrpSpPr>
        <p:grpSpPr>
          <a:xfrm>
            <a:off x="6500327" y="1655543"/>
            <a:ext cx="5266218" cy="2190829"/>
            <a:chOff x="425455" y="1658724"/>
            <a:chExt cx="5266218" cy="2235008"/>
          </a:xfrm>
        </p:grpSpPr>
        <p:sp>
          <p:nvSpPr>
            <p:cNvPr id="19" name="Text Placeholder 7">
              <a:extLst>
                <a:ext uri="{FF2B5EF4-FFF2-40B4-BE49-F238E27FC236}">
                  <a16:creationId xmlns:a16="http://schemas.microsoft.com/office/drawing/2014/main" id="{007B3A4F-9747-8FF8-BE68-1175F690407A}"/>
                </a:ext>
              </a:extLst>
            </p:cNvPr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425455" y="1799811"/>
              <a:ext cx="5266218" cy="20939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Koaxial drahtbasiert (Ti-6Al-4V)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3D-Laser-Profilscanning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Iterative Learning Controller und Schichthöhenkompensation</a:t>
              </a:r>
            </a:p>
            <a:p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Clr>
                  <a:srgbClr val="FF0000"/>
                </a:buClr>
                <a:buSzPct val="150000"/>
                <a:buFont typeface="Systemschrift Normal"/>
                <a:buChar char="-"/>
              </a:pPr>
              <a:r>
                <a:rPr lang="de-DE" sz="1400" dirty="0">
                  <a:solidFill>
                    <a:schemeClr val="tx1"/>
                  </a:solidFill>
                  <a:latin typeface="+mn-lt"/>
                  <a:cs typeface="Times New Roman" panose="02020603050405020304" pitchFamily="18" charset="0"/>
                </a:rPr>
                <a:t>Komplexer Regelungsansatz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41AE8EA-256D-C643-7156-9EDC24B70E4D}"/>
                </a:ext>
              </a:extLst>
            </p:cNvPr>
            <p:cNvSpPr/>
            <p:nvPr/>
          </p:nvSpPr>
          <p:spPr>
            <a:xfrm>
              <a:off x="561952" y="1658724"/>
              <a:ext cx="2114069" cy="244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cap="small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Heralic </a:t>
              </a:r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et al.</a:t>
              </a:r>
              <a:r>
                <a:rPr lang="de-DE" sz="1600" b="1" cap="small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(2012)</a:t>
              </a:r>
            </a:p>
          </p:txBody>
        </p:sp>
      </p:grpSp>
      <p:pic>
        <p:nvPicPr>
          <p:cNvPr id="5" name="Grafik 4" descr="Ein Bild, das Kerze enthält.&#10;&#10;Automatisch generierte Beschreibung">
            <a:extLst>
              <a:ext uri="{FF2B5EF4-FFF2-40B4-BE49-F238E27FC236}">
                <a16:creationId xmlns:a16="http://schemas.microsoft.com/office/drawing/2014/main" id="{D8C777A4-FC9D-5F27-50FB-A28494EA0A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1333" y="4005680"/>
            <a:ext cx="1517478" cy="10610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5CDBEB7-A174-ACE3-CCD9-C13CE643F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1333" y="1504780"/>
            <a:ext cx="1625939" cy="10236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FBF0DF95-2205-065C-B007-6AC6F97E66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9837" y="1367182"/>
            <a:ext cx="1354743" cy="116120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92B68691-554D-91BD-A8F2-228E3442C6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3956" y="4039509"/>
            <a:ext cx="1976428" cy="83390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0014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C0FA8BE-7413-5157-0EE1-15587AC17543}"/>
              </a:ext>
            </a:extLst>
          </p:cNvPr>
          <p:cNvGrpSpPr/>
          <p:nvPr/>
        </p:nvGrpSpPr>
        <p:grpSpPr>
          <a:xfrm>
            <a:off x="3474720" y="1475328"/>
            <a:ext cx="8412480" cy="4783110"/>
            <a:chOff x="425456" y="1658724"/>
            <a:chExt cx="8412480" cy="5205086"/>
          </a:xfrm>
        </p:grpSpPr>
        <p:sp>
          <p:nvSpPr>
            <p:cNvPr id="21" name="Text Placeholder 7">
              <a:extLst>
                <a:ext uri="{FF2B5EF4-FFF2-40B4-BE49-F238E27FC236}">
                  <a16:creationId xmlns:a16="http://schemas.microsoft.com/office/drawing/2014/main" id="{E55730B9-1FF3-C866-71A7-E911F2246E35}"/>
                </a:ext>
              </a:extLst>
            </p:cNvPr>
            <p:cNvSpPr txBox="1">
              <a:spLocks/>
            </p:cNvSpPr>
            <p:nvPr>
              <p:custDataLst>
                <p:tags r:id="rId2"/>
              </p:custDataLst>
            </p:nvPr>
          </p:nvSpPr>
          <p:spPr>
            <a:xfrm>
              <a:off x="425456" y="1808163"/>
              <a:ext cx="8412480" cy="505564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064BEAE-5A6F-0D98-C448-3A381BDF129F}"/>
                </a:ext>
              </a:extLst>
            </p:cNvPr>
            <p:cNvSpPr/>
            <p:nvPr/>
          </p:nvSpPr>
          <p:spPr>
            <a:xfrm>
              <a:off x="561951" y="1658724"/>
              <a:ext cx="2484785" cy="244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Gesamt-Systemaufbau</a:t>
              </a:r>
              <a:endPara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F3E48AD-C30F-220B-566B-E4A75BAA2D1B}"/>
              </a:ext>
            </a:extLst>
          </p:cNvPr>
          <p:cNvGrpSpPr/>
          <p:nvPr/>
        </p:nvGrpSpPr>
        <p:grpSpPr>
          <a:xfrm>
            <a:off x="425456" y="3253455"/>
            <a:ext cx="2735756" cy="2441951"/>
            <a:chOff x="425456" y="1658724"/>
            <a:chExt cx="2735756" cy="2657385"/>
          </a:xfrm>
        </p:grpSpPr>
        <p:sp>
          <p:nvSpPr>
            <p:cNvPr id="12" name="Text Placeholder 7">
              <a:extLst>
                <a:ext uri="{FF2B5EF4-FFF2-40B4-BE49-F238E27FC236}">
                  <a16:creationId xmlns:a16="http://schemas.microsoft.com/office/drawing/2014/main" id="{FD8C6B51-4DEF-FCBE-CD92-1AE311ECB60B}"/>
                </a:ext>
              </a:extLst>
            </p:cNvPr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425456" y="1808163"/>
              <a:ext cx="2735756" cy="25079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E511A4A-3689-116F-17DD-A6748FB14ECA}"/>
                </a:ext>
              </a:extLst>
            </p:cNvPr>
            <p:cNvSpPr/>
            <p:nvPr/>
          </p:nvSpPr>
          <p:spPr>
            <a:xfrm>
              <a:off x="561951" y="1658724"/>
              <a:ext cx="2068037" cy="244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Laser-Profilsensor</a:t>
              </a:r>
              <a:endPara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E602FFBC-027E-9F1E-9697-5F8CE1D9C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Systemaufbau Schichthöhenregelung für LMD-w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B01D4A0-E6C0-E3FB-70ED-C617CD04F9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1AA613A-3E90-AD2B-63CC-6C24E6B2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Systemaufbau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DBBF3E-88C2-0132-6E05-FD489888B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38499"/>
          </a:xfrm>
        </p:spPr>
        <p:txBody>
          <a:bodyPr/>
          <a:lstStyle/>
          <a:p>
            <a:pPr algn="r"/>
            <a:fld id="{836AA3E1-9984-401A-8549-79C579D49C87}" type="slidenum">
              <a:rPr lang="de-DE" smtClean="0"/>
              <a:pPr algn="r"/>
              <a:t>6</a:t>
            </a:fld>
            <a:endParaRPr lang="de-DE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D0A2D25A-7DAA-F28E-F440-121DF8FC6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780277" y="1831927"/>
            <a:ext cx="7849772" cy="4266102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327D818-E723-3269-1F3D-7F2E24F98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51" y="3617670"/>
            <a:ext cx="2464438" cy="18508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B77CCAB5-6A0D-A392-D0F3-51C9F52D9C45}"/>
              </a:ext>
            </a:extLst>
          </p:cNvPr>
          <p:cNvCxnSpPr>
            <a:cxnSpLocks/>
          </p:cNvCxnSpPr>
          <p:nvPr/>
        </p:nvCxnSpPr>
        <p:spPr>
          <a:xfrm>
            <a:off x="3161212" y="3390779"/>
            <a:ext cx="1230098" cy="1438396"/>
          </a:xfrm>
          <a:prstGeom prst="line">
            <a:avLst/>
          </a:prstGeom>
          <a:ln>
            <a:solidFill>
              <a:srgbClr val="00529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DB0B4E70-BF7E-4614-2951-D9718E7236EB}"/>
              </a:ext>
            </a:extLst>
          </p:cNvPr>
          <p:cNvCxnSpPr>
            <a:cxnSpLocks/>
          </p:cNvCxnSpPr>
          <p:nvPr/>
        </p:nvCxnSpPr>
        <p:spPr>
          <a:xfrm flipV="1">
            <a:off x="3161212" y="5043488"/>
            <a:ext cx="1230098" cy="651918"/>
          </a:xfrm>
          <a:prstGeom prst="line">
            <a:avLst/>
          </a:prstGeom>
          <a:ln>
            <a:solidFill>
              <a:srgbClr val="00529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897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7056B48-7EFF-9D1B-6D17-F4419A1F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Experimentelle Systemidentifikation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B10610A-2089-5FDC-2CE8-9F029AE27A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DD773AD-9079-7871-66A4-94CD71A867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Reglerentwurf und Validierung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1400C0F-F445-6ABD-5A1E-1AE9684F8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38499"/>
          </a:xfrm>
        </p:spPr>
        <p:txBody>
          <a:bodyPr/>
          <a:lstStyle/>
          <a:p>
            <a:pPr algn="r"/>
            <a:fld id="{836AA3E1-9984-401A-8549-79C579D49C87}" type="slidenum">
              <a:rPr lang="de-DE" smtClean="0"/>
              <a:pPr algn="r"/>
              <a:t>7</a:t>
            </a:fld>
            <a:endParaRPr lang="de-DE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13658D4-35C5-AADC-1102-100BC8C6F2F8}"/>
              </a:ext>
            </a:extLst>
          </p:cNvPr>
          <p:cNvGrpSpPr/>
          <p:nvPr/>
        </p:nvGrpSpPr>
        <p:grpSpPr>
          <a:xfrm>
            <a:off x="425456" y="1836718"/>
            <a:ext cx="3732520" cy="4390217"/>
            <a:chOff x="421481" y="1700529"/>
            <a:chExt cx="3732520" cy="4390217"/>
          </a:xfrm>
        </p:grpSpPr>
        <p:sp>
          <p:nvSpPr>
            <p:cNvPr id="21" name="Text Placeholder 7">
              <a:extLst>
                <a:ext uri="{FF2B5EF4-FFF2-40B4-BE49-F238E27FC236}">
                  <a16:creationId xmlns:a16="http://schemas.microsoft.com/office/drawing/2014/main" id="{414D86D0-1E64-17D0-A692-5035A13AD8DB}"/>
                </a:ext>
              </a:extLst>
            </p:cNvPr>
            <p:cNvSpPr txBox="1">
              <a:spLocks/>
            </p:cNvSpPr>
            <p:nvPr>
              <p:custDataLst>
                <p:tags r:id="rId4"/>
              </p:custDataLst>
            </p:nvPr>
          </p:nvSpPr>
          <p:spPr>
            <a:xfrm>
              <a:off x="421481" y="1848173"/>
              <a:ext cx="3732520" cy="424257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EC571308-68BA-467F-1784-637241F54877}"/>
                </a:ext>
              </a:extLst>
            </p:cNvPr>
            <p:cNvSpPr/>
            <p:nvPr/>
          </p:nvSpPr>
          <p:spPr>
            <a:xfrm>
              <a:off x="538800" y="1700529"/>
              <a:ext cx="2285665" cy="319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Sprungantwortversuche</a:t>
              </a:r>
              <a:endParaRPr lang="de-DE" sz="1600" b="1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F8B8A586-F4C2-0F1E-7E91-1106E477B3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42" r="3038"/>
          <a:stretch/>
        </p:blipFill>
        <p:spPr>
          <a:xfrm>
            <a:off x="491406" y="2366793"/>
            <a:ext cx="3572024" cy="180809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DC7709-0043-B400-ACEE-0825F35DA9A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53" r="3048"/>
          <a:stretch/>
        </p:blipFill>
        <p:spPr>
          <a:xfrm>
            <a:off x="491406" y="4138052"/>
            <a:ext cx="3572024" cy="1808091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26A07E7-1C6D-F768-B44B-52085E0C49F4}"/>
              </a:ext>
            </a:extLst>
          </p:cNvPr>
          <p:cNvGrpSpPr/>
          <p:nvPr/>
        </p:nvGrpSpPr>
        <p:grpSpPr>
          <a:xfrm>
            <a:off x="4461230" y="1836718"/>
            <a:ext cx="3269542" cy="4389471"/>
            <a:chOff x="715915" y="1701275"/>
            <a:chExt cx="3269542" cy="4389471"/>
          </a:xfrm>
        </p:grpSpPr>
        <p:sp>
          <p:nvSpPr>
            <p:cNvPr id="24" name="Text Placeholder 7">
              <a:extLst>
                <a:ext uri="{FF2B5EF4-FFF2-40B4-BE49-F238E27FC236}">
                  <a16:creationId xmlns:a16="http://schemas.microsoft.com/office/drawing/2014/main" id="{FE12CAE9-6632-D371-F8DA-8B1FEA631878}"/>
                </a:ext>
              </a:extLst>
            </p:cNvPr>
            <p:cNvSpPr txBox="1">
              <a:spLocks/>
            </p:cNvSpPr>
            <p:nvPr>
              <p:custDataLst>
                <p:tags r:id="rId3"/>
              </p:custDataLst>
            </p:nvPr>
          </p:nvSpPr>
          <p:spPr>
            <a:xfrm>
              <a:off x="715915" y="1848173"/>
              <a:ext cx="3269542" cy="424257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00" dirty="0">
                  <a:solidFill>
                    <a:sysClr val="windowText" lastClr="000000"/>
                  </a:solidFill>
                </a:rPr>
                <a:t>t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39179E99-B52F-6F9F-666E-039852C87886}"/>
                </a:ext>
              </a:extLst>
            </p:cNvPr>
            <p:cNvSpPr/>
            <p:nvPr/>
          </p:nvSpPr>
          <p:spPr>
            <a:xfrm>
              <a:off x="822136" y="1701275"/>
              <a:ext cx="1748108" cy="319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i="0" u="none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Black-Box-Modell</a:t>
              </a:r>
              <a:endParaRPr lang="de-DE" sz="1600" b="1" i="0" u="non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291D010-25F4-AD3D-C110-C0FDA6413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4639477" y="2299264"/>
            <a:ext cx="2913046" cy="1184394"/>
          </a:xfr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169E173F-87B0-AC4F-E287-583FF661CD3E}"/>
              </a:ext>
            </a:extLst>
          </p:cNvPr>
          <p:cNvSpPr/>
          <p:nvPr/>
        </p:nvSpPr>
        <p:spPr>
          <a:xfrm>
            <a:off x="5680618" y="2998413"/>
            <a:ext cx="1007324" cy="335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87F7029-B27B-E499-014E-0409982101B0}"/>
              </a:ext>
            </a:extLst>
          </p:cNvPr>
          <p:cNvGrpSpPr/>
          <p:nvPr/>
        </p:nvGrpSpPr>
        <p:grpSpPr>
          <a:xfrm>
            <a:off x="5697699" y="2998413"/>
            <a:ext cx="877190" cy="305846"/>
            <a:chOff x="1931831" y="2916277"/>
            <a:chExt cx="1059823" cy="38150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E9E17365-67BD-5953-976F-D0341EFCB5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76844"/>
            <a:stretch/>
          </p:blipFill>
          <p:spPr>
            <a:xfrm>
              <a:off x="1931831" y="2916277"/>
              <a:ext cx="409440" cy="38150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54471F12-A346-4CF4-5ADB-38C10E5CD6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3217"/>
            <a:stretch/>
          </p:blipFill>
          <p:spPr>
            <a:xfrm>
              <a:off x="2341271" y="2916277"/>
              <a:ext cx="650383" cy="381502"/>
            </a:xfrm>
            <a:prstGeom prst="rect">
              <a:avLst/>
            </a:prstGeom>
          </p:spPr>
        </p:pic>
      </p:grp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96BA5B9-7E8B-BD8C-805C-76CF6FBB89BA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575278" y="4203989"/>
            <a:ext cx="3160204" cy="95171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de-DE"/>
            </a:defPPr>
            <a:lvl1pPr fontAlgn="auto">
              <a:spcBef>
                <a:spcPts val="0"/>
              </a:spcBef>
              <a:spcAft>
                <a:spcPts val="600"/>
              </a:spcAft>
              <a:defRPr sz="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PT1-Modell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Systemdynamik ohne Totzeit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Verstärkungsfaktor K = 0,426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00" dirty="0">
              <a:solidFill>
                <a:sysClr val="windowText" lastClr="000000"/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A53443C-B471-9B9D-16B4-495015BC1B27}"/>
              </a:ext>
            </a:extLst>
          </p:cNvPr>
          <p:cNvCxnSpPr/>
          <p:nvPr/>
        </p:nvCxnSpPr>
        <p:spPr>
          <a:xfrm>
            <a:off x="2157211" y="3683358"/>
            <a:ext cx="206062" cy="0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4C34149-B378-FA44-0123-6970FCE0129D}"/>
              </a:ext>
            </a:extLst>
          </p:cNvPr>
          <p:cNvCxnSpPr/>
          <p:nvPr/>
        </p:nvCxnSpPr>
        <p:spPr>
          <a:xfrm>
            <a:off x="2152074" y="4496547"/>
            <a:ext cx="206062" cy="0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64B0905D-B79F-E3DD-F1C7-F11987ED9CB2}"/>
              </a:ext>
            </a:extLst>
          </p:cNvPr>
          <p:cNvGrpSpPr/>
          <p:nvPr/>
        </p:nvGrpSpPr>
        <p:grpSpPr>
          <a:xfrm>
            <a:off x="8027684" y="1823213"/>
            <a:ext cx="3732520" cy="4402976"/>
            <a:chOff x="-501808" y="1820461"/>
            <a:chExt cx="3732520" cy="4402976"/>
          </a:xfrm>
        </p:grpSpPr>
        <p:sp>
          <p:nvSpPr>
            <p:cNvPr id="32" name="Text Placeholder 7">
              <a:extLst>
                <a:ext uri="{FF2B5EF4-FFF2-40B4-BE49-F238E27FC236}">
                  <a16:creationId xmlns:a16="http://schemas.microsoft.com/office/drawing/2014/main" id="{24FCF00A-1A34-FE5A-A92D-077727602CD1}"/>
                </a:ext>
              </a:extLst>
            </p:cNvPr>
            <p:cNvSpPr txBox="1">
              <a:spLocks/>
            </p:cNvSpPr>
            <p:nvPr>
              <p:custDataLst>
                <p:tags r:id="rId2"/>
              </p:custDataLst>
            </p:nvPr>
          </p:nvSpPr>
          <p:spPr>
            <a:xfrm>
              <a:off x="-501808" y="1980864"/>
              <a:ext cx="3732520" cy="424257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80F0E3E7-213F-8736-0059-975A1355B080}"/>
                </a:ext>
              </a:extLst>
            </p:cNvPr>
            <p:cNvSpPr/>
            <p:nvPr/>
          </p:nvSpPr>
          <p:spPr>
            <a:xfrm>
              <a:off x="-381610" y="1820461"/>
              <a:ext cx="2530449" cy="319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Modellü</a:t>
              </a:r>
              <a:r>
                <a:rPr lang="de-DE" sz="1400" b="1" i="0" u="none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bereinstimmung </a:t>
              </a:r>
              <a:r>
                <a:rPr lang="de-DE" sz="1400" b="1" i="1" u="none" baseline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de-DE" sz="1400" b="1" i="0" u="none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fit</a:t>
              </a:r>
              <a:endParaRPr lang="de-DE" sz="1600" b="1" i="0" u="none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FBA608B7-19CC-B761-591F-A03BA54D2C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5083" y="4177316"/>
            <a:ext cx="3311170" cy="172671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A08FC88-27F3-6C5A-3DF6-1C2F3D5259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8141" y="2368689"/>
            <a:ext cx="3311171" cy="1769363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BA1F1C4C-4BF7-3B20-4019-35C5507AD337}"/>
              </a:ext>
            </a:extLst>
          </p:cNvPr>
          <p:cNvSpPr txBox="1"/>
          <p:nvPr/>
        </p:nvSpPr>
        <p:spPr>
          <a:xfrm>
            <a:off x="8918208" y="2773351"/>
            <a:ext cx="1045158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i="1" dirty="0">
                <a:latin typeface="+mn-lt"/>
              </a:rPr>
              <a:t>k</a:t>
            </a:r>
            <a:r>
              <a:rPr lang="de-DE" sz="1400" baseline="-25000" dirty="0">
                <a:latin typeface="+mn-lt"/>
              </a:rPr>
              <a:t>fit</a:t>
            </a:r>
            <a:r>
              <a:rPr lang="de-DE" sz="1400" dirty="0">
                <a:latin typeface="+mn-lt"/>
              </a:rPr>
              <a:t> = 67,95 %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59D97E1-E275-3B85-53B7-025E0B2C2CE5}"/>
              </a:ext>
            </a:extLst>
          </p:cNvPr>
          <p:cNvSpPr txBox="1"/>
          <p:nvPr/>
        </p:nvSpPr>
        <p:spPr>
          <a:xfrm>
            <a:off x="8934238" y="5151217"/>
            <a:ext cx="1029128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i="1" dirty="0">
                <a:latin typeface="+mn-lt"/>
              </a:rPr>
              <a:t>k</a:t>
            </a:r>
            <a:r>
              <a:rPr lang="de-DE" sz="1400" baseline="-25000" dirty="0">
                <a:latin typeface="+mn-lt"/>
              </a:rPr>
              <a:t>fit </a:t>
            </a:r>
            <a:r>
              <a:rPr lang="de-DE" sz="1400" dirty="0">
                <a:latin typeface="+mn-lt"/>
              </a:rPr>
              <a:t>= 59,30 %</a:t>
            </a:r>
          </a:p>
        </p:txBody>
      </p:sp>
      <p:sp>
        <p:nvSpPr>
          <p:cNvPr id="36" name="Gleichschenkliges Dreieck 7">
            <a:extLst>
              <a:ext uri="{FF2B5EF4-FFF2-40B4-BE49-F238E27FC236}">
                <a16:creationId xmlns:a16="http://schemas.microsoft.com/office/drawing/2014/main" id="{57C7E784-7AE7-7D8C-EB0C-97F1B051BCDE}"/>
              </a:ext>
            </a:extLst>
          </p:cNvPr>
          <p:cNvSpPr/>
          <p:nvPr/>
        </p:nvSpPr>
        <p:spPr>
          <a:xfrm rot="16200000" flipV="1">
            <a:off x="3485052" y="4092335"/>
            <a:ext cx="1655668" cy="165097"/>
          </a:xfrm>
          <a:prstGeom prst="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/>
          </a:p>
        </p:txBody>
      </p:sp>
      <p:sp>
        <p:nvSpPr>
          <p:cNvPr id="37" name="Gleichschenkliges Dreieck 7">
            <a:extLst>
              <a:ext uri="{FF2B5EF4-FFF2-40B4-BE49-F238E27FC236}">
                <a16:creationId xmlns:a16="http://schemas.microsoft.com/office/drawing/2014/main" id="{5BAC8ADA-39E4-CA7A-44D5-E96D06EA5C92}"/>
              </a:ext>
            </a:extLst>
          </p:cNvPr>
          <p:cNvSpPr/>
          <p:nvPr/>
        </p:nvSpPr>
        <p:spPr>
          <a:xfrm rot="16200000" flipV="1">
            <a:off x="7042741" y="4089124"/>
            <a:ext cx="1655668" cy="165097"/>
          </a:xfrm>
          <a:prstGeom prst="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5C1E7721-8752-7487-7E74-11F80258194E}"/>
              </a:ext>
            </a:extLst>
          </p:cNvPr>
          <p:cNvSpPr txBox="1"/>
          <p:nvPr/>
        </p:nvSpPr>
        <p:spPr>
          <a:xfrm rot="16200000">
            <a:off x="81392" y="3137064"/>
            <a:ext cx="959885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i="1" dirty="0">
                <a:solidFill>
                  <a:srgbClr val="304885"/>
                </a:solidFill>
                <a:latin typeface="+mn-lt"/>
              </a:rPr>
              <a:t>h</a:t>
            </a:r>
            <a:r>
              <a:rPr lang="de-DE" sz="1200" baseline="-25000" dirty="0">
                <a:solidFill>
                  <a:srgbClr val="304885"/>
                </a:solidFill>
                <a:latin typeface="+mn-lt"/>
              </a:rPr>
              <a:t>b</a:t>
            </a:r>
            <a:r>
              <a:rPr lang="de-DE" sz="1200" dirty="0">
                <a:solidFill>
                  <a:srgbClr val="304885"/>
                </a:solidFill>
                <a:latin typeface="+mn-lt"/>
              </a:rPr>
              <a:t> in mm </a:t>
            </a:r>
            <a:r>
              <a:rPr lang="de-DE" sz="1200" dirty="0">
                <a:solidFill>
                  <a:srgbClr val="304885"/>
                </a:solidFill>
                <a:latin typeface="+mn-lt"/>
                <a:sym typeface="Wingdings" pitchFamily="2" charset="2"/>
              </a:rPr>
              <a:t></a:t>
            </a:r>
            <a:endParaRPr lang="de-DE" sz="1200" dirty="0">
              <a:solidFill>
                <a:srgbClr val="304885"/>
              </a:solidFill>
              <a:latin typeface="+mn-lt"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18694B26-7C08-9691-0638-03B232DBA48A}"/>
              </a:ext>
            </a:extLst>
          </p:cNvPr>
          <p:cNvSpPr txBox="1"/>
          <p:nvPr/>
        </p:nvSpPr>
        <p:spPr>
          <a:xfrm rot="16200000">
            <a:off x="87630" y="4930068"/>
            <a:ext cx="959885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i="1" dirty="0">
                <a:solidFill>
                  <a:srgbClr val="304885"/>
                </a:solidFill>
                <a:latin typeface="+mn-lt"/>
              </a:rPr>
              <a:t>h</a:t>
            </a:r>
            <a:r>
              <a:rPr lang="de-DE" sz="1200" baseline="-25000" dirty="0">
                <a:solidFill>
                  <a:srgbClr val="304885"/>
                </a:solidFill>
                <a:latin typeface="+mn-lt"/>
              </a:rPr>
              <a:t>b</a:t>
            </a:r>
            <a:r>
              <a:rPr lang="de-DE" sz="1200" dirty="0">
                <a:solidFill>
                  <a:srgbClr val="304885"/>
                </a:solidFill>
                <a:latin typeface="+mn-lt"/>
              </a:rPr>
              <a:t> in mm </a:t>
            </a:r>
            <a:r>
              <a:rPr lang="de-DE" sz="1200" dirty="0">
                <a:solidFill>
                  <a:srgbClr val="304885"/>
                </a:solidFill>
                <a:latin typeface="+mn-lt"/>
                <a:sym typeface="Wingdings" pitchFamily="2" charset="2"/>
              </a:rPr>
              <a:t></a:t>
            </a:r>
            <a:endParaRPr lang="de-DE" sz="1200" dirty="0">
              <a:solidFill>
                <a:srgbClr val="304885"/>
              </a:solidFill>
              <a:latin typeface="+mn-lt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C813016E-73D4-3B4B-E3EB-B547F6338415}"/>
              </a:ext>
            </a:extLst>
          </p:cNvPr>
          <p:cNvSpPr txBox="1"/>
          <p:nvPr/>
        </p:nvSpPr>
        <p:spPr>
          <a:xfrm rot="16200000">
            <a:off x="7831642" y="3033104"/>
            <a:ext cx="959885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i="1" dirty="0">
                <a:solidFill>
                  <a:srgbClr val="304885"/>
                </a:solidFill>
                <a:latin typeface="+mn-lt"/>
              </a:rPr>
              <a:t>h</a:t>
            </a:r>
            <a:r>
              <a:rPr lang="de-DE" sz="1200" baseline="-25000" dirty="0">
                <a:solidFill>
                  <a:srgbClr val="304885"/>
                </a:solidFill>
                <a:latin typeface="+mn-lt"/>
              </a:rPr>
              <a:t>b</a:t>
            </a:r>
            <a:r>
              <a:rPr lang="de-DE" sz="1200" dirty="0">
                <a:solidFill>
                  <a:srgbClr val="304885"/>
                </a:solidFill>
                <a:latin typeface="+mn-lt"/>
              </a:rPr>
              <a:t> in mm </a:t>
            </a:r>
            <a:r>
              <a:rPr lang="de-DE" sz="1200" dirty="0">
                <a:solidFill>
                  <a:srgbClr val="304885"/>
                </a:solidFill>
                <a:latin typeface="+mn-lt"/>
                <a:sym typeface="Wingdings" pitchFamily="2" charset="2"/>
              </a:rPr>
              <a:t></a:t>
            </a:r>
            <a:endParaRPr lang="de-DE" sz="1200" dirty="0">
              <a:solidFill>
                <a:srgbClr val="304885"/>
              </a:solidFill>
              <a:latin typeface="+mn-lt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E2333560-1A56-A142-72E5-105187121F0F}"/>
              </a:ext>
            </a:extLst>
          </p:cNvPr>
          <p:cNvSpPr txBox="1"/>
          <p:nvPr/>
        </p:nvSpPr>
        <p:spPr>
          <a:xfrm rot="16200000">
            <a:off x="7826932" y="4842805"/>
            <a:ext cx="959885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i="1" dirty="0">
                <a:solidFill>
                  <a:srgbClr val="304885"/>
                </a:solidFill>
                <a:latin typeface="+mn-lt"/>
              </a:rPr>
              <a:t>h</a:t>
            </a:r>
            <a:r>
              <a:rPr lang="de-DE" sz="1200" baseline="-25000" dirty="0">
                <a:solidFill>
                  <a:srgbClr val="304885"/>
                </a:solidFill>
                <a:latin typeface="+mn-lt"/>
              </a:rPr>
              <a:t>b</a:t>
            </a:r>
            <a:r>
              <a:rPr lang="de-DE" sz="1200" dirty="0">
                <a:solidFill>
                  <a:srgbClr val="304885"/>
                </a:solidFill>
                <a:latin typeface="+mn-lt"/>
              </a:rPr>
              <a:t> in mm </a:t>
            </a:r>
            <a:r>
              <a:rPr lang="de-DE" sz="1200" dirty="0">
                <a:solidFill>
                  <a:srgbClr val="304885"/>
                </a:solidFill>
                <a:latin typeface="+mn-lt"/>
                <a:sym typeface="Wingdings" pitchFamily="2" charset="2"/>
              </a:rPr>
              <a:t></a:t>
            </a:r>
            <a:endParaRPr lang="de-DE" sz="1200" dirty="0">
              <a:solidFill>
                <a:srgbClr val="304885"/>
              </a:solidFill>
              <a:latin typeface="+mn-lt"/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EBDB56D9-C60B-8D0E-2505-33585A78B081}"/>
              </a:ext>
            </a:extLst>
          </p:cNvPr>
          <p:cNvSpPr txBox="1"/>
          <p:nvPr/>
        </p:nvSpPr>
        <p:spPr>
          <a:xfrm rot="16200000">
            <a:off x="3277195" y="3101065"/>
            <a:ext cx="1381763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i="1" dirty="0">
                <a:solidFill>
                  <a:srgbClr val="158C86"/>
                </a:solidFill>
                <a:latin typeface="+mn-lt"/>
              </a:rPr>
              <a:t>v</a:t>
            </a:r>
            <a:r>
              <a:rPr lang="de-DE" sz="1200" baseline="-25000" dirty="0">
                <a:solidFill>
                  <a:srgbClr val="158C86"/>
                </a:solidFill>
                <a:latin typeface="+mn-lt"/>
              </a:rPr>
              <a:t>w</a:t>
            </a:r>
            <a:r>
              <a:rPr lang="de-DE" sz="1200" dirty="0">
                <a:solidFill>
                  <a:srgbClr val="158C86"/>
                </a:solidFill>
                <a:latin typeface="+mn-lt"/>
              </a:rPr>
              <a:t> in m/min </a:t>
            </a:r>
            <a:r>
              <a:rPr lang="de-DE" sz="1200" dirty="0">
                <a:solidFill>
                  <a:srgbClr val="158C86"/>
                </a:solidFill>
                <a:latin typeface="+mn-lt"/>
                <a:sym typeface="Wingdings" pitchFamily="2" charset="2"/>
              </a:rPr>
              <a:t></a:t>
            </a:r>
            <a:endParaRPr lang="de-DE" sz="1200" dirty="0">
              <a:solidFill>
                <a:srgbClr val="158C86"/>
              </a:solidFill>
              <a:latin typeface="+mn-lt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706F6AF-D2B0-7E7F-EB4A-43331EEE3504}"/>
              </a:ext>
            </a:extLst>
          </p:cNvPr>
          <p:cNvSpPr txBox="1"/>
          <p:nvPr/>
        </p:nvSpPr>
        <p:spPr>
          <a:xfrm rot="16200000">
            <a:off x="3281057" y="4843085"/>
            <a:ext cx="1381763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i="1" dirty="0">
                <a:solidFill>
                  <a:srgbClr val="158C86"/>
                </a:solidFill>
                <a:latin typeface="+mn-lt"/>
              </a:rPr>
              <a:t>v</a:t>
            </a:r>
            <a:r>
              <a:rPr lang="de-DE" sz="1200" baseline="-25000" dirty="0">
                <a:solidFill>
                  <a:srgbClr val="158C86"/>
                </a:solidFill>
                <a:latin typeface="+mn-lt"/>
              </a:rPr>
              <a:t>w</a:t>
            </a:r>
            <a:r>
              <a:rPr lang="de-DE" sz="1200" dirty="0">
                <a:solidFill>
                  <a:srgbClr val="158C86"/>
                </a:solidFill>
                <a:latin typeface="+mn-lt"/>
              </a:rPr>
              <a:t> in m/min </a:t>
            </a:r>
            <a:r>
              <a:rPr lang="de-DE" sz="1200" dirty="0">
                <a:solidFill>
                  <a:srgbClr val="158C86"/>
                </a:solidFill>
                <a:latin typeface="+mn-lt"/>
                <a:sym typeface="Wingdings" pitchFamily="2" charset="2"/>
              </a:rPr>
              <a:t></a:t>
            </a:r>
            <a:endParaRPr lang="de-DE" sz="1200" dirty="0">
              <a:solidFill>
                <a:srgbClr val="158C86"/>
              </a:solidFill>
              <a:latin typeface="+mn-lt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64ADA052-F9E4-B5D7-C9DF-F1508DA1D14B}"/>
              </a:ext>
            </a:extLst>
          </p:cNvPr>
          <p:cNvSpPr txBox="1"/>
          <p:nvPr/>
        </p:nvSpPr>
        <p:spPr>
          <a:xfrm>
            <a:off x="1564223" y="5773901"/>
            <a:ext cx="1381763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Zeit </a:t>
            </a:r>
            <a:r>
              <a:rPr lang="de-DE" sz="1200" i="1" dirty="0">
                <a:latin typeface="+mn-lt"/>
              </a:rPr>
              <a:t>t</a:t>
            </a:r>
            <a:r>
              <a:rPr lang="de-DE" sz="1200" dirty="0">
                <a:latin typeface="+mn-lt"/>
              </a:rPr>
              <a:t> in </a:t>
            </a:r>
            <a:r>
              <a:rPr lang="de-DE" sz="1200" i="1" dirty="0">
                <a:latin typeface="+mn-lt"/>
              </a:rPr>
              <a:t>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F33EFC8D-CB49-626C-2765-4707D8C253DD}"/>
              </a:ext>
            </a:extLst>
          </p:cNvPr>
          <p:cNvSpPr/>
          <p:nvPr/>
        </p:nvSpPr>
        <p:spPr>
          <a:xfrm>
            <a:off x="2054180" y="4043966"/>
            <a:ext cx="495837" cy="94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F1F63674-CC36-A4A1-41A5-C5E195936C84}"/>
              </a:ext>
            </a:extLst>
          </p:cNvPr>
          <p:cNvSpPr/>
          <p:nvPr/>
        </p:nvSpPr>
        <p:spPr>
          <a:xfrm>
            <a:off x="9772917" y="3996923"/>
            <a:ext cx="495837" cy="94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ADC3D43-9734-FABF-BEE5-99FDBBE16981}"/>
              </a:ext>
            </a:extLst>
          </p:cNvPr>
          <p:cNvSpPr txBox="1"/>
          <p:nvPr/>
        </p:nvSpPr>
        <p:spPr>
          <a:xfrm>
            <a:off x="9273292" y="5772694"/>
            <a:ext cx="1381763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Zeit </a:t>
            </a:r>
            <a:r>
              <a:rPr lang="de-DE" sz="1200" i="1" dirty="0">
                <a:latin typeface="+mn-lt"/>
              </a:rPr>
              <a:t>t</a:t>
            </a:r>
            <a:r>
              <a:rPr lang="de-DE" sz="1200" dirty="0">
                <a:latin typeface="+mn-lt"/>
              </a:rPr>
              <a:t> in </a:t>
            </a:r>
            <a:r>
              <a:rPr lang="de-DE" sz="1200" i="1" dirty="0">
                <a:latin typeface="+mn-lt"/>
              </a:rPr>
              <a:t>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434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57FA8DF2-5041-1A0A-8695-DB23F8AB3AA8}"/>
              </a:ext>
            </a:extLst>
          </p:cNvPr>
          <p:cNvGrpSpPr/>
          <p:nvPr/>
        </p:nvGrpSpPr>
        <p:grpSpPr>
          <a:xfrm>
            <a:off x="6184284" y="4187219"/>
            <a:ext cx="5646675" cy="2127638"/>
            <a:chOff x="425454" y="1658724"/>
            <a:chExt cx="5646675" cy="1938536"/>
          </a:xfrm>
        </p:grpSpPr>
        <p:sp>
          <p:nvSpPr>
            <p:cNvPr id="28" name="Text Placeholder 7">
              <a:extLst>
                <a:ext uri="{FF2B5EF4-FFF2-40B4-BE49-F238E27FC236}">
                  <a16:creationId xmlns:a16="http://schemas.microsoft.com/office/drawing/2014/main" id="{5BE9B6EA-1719-5B92-5C04-09097521E2D2}"/>
                </a:ext>
              </a:extLst>
            </p:cNvPr>
            <p:cNvSpPr txBox="1">
              <a:spLocks/>
            </p:cNvSpPr>
            <p:nvPr>
              <p:custDataLst>
                <p:tags r:id="rId4"/>
              </p:custDataLst>
            </p:nvPr>
          </p:nvSpPr>
          <p:spPr>
            <a:xfrm>
              <a:off x="425454" y="1808162"/>
              <a:ext cx="5646675" cy="178909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919BA86E-8BCD-41BD-8BB1-5C53683E05F1}"/>
                </a:ext>
              </a:extLst>
            </p:cNvPr>
            <p:cNvSpPr/>
            <p:nvPr/>
          </p:nvSpPr>
          <p:spPr>
            <a:xfrm>
              <a:off x="561951" y="1658724"/>
              <a:ext cx="4156073" cy="244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Schichthöhe im mehrschichtigen Aufbau</a:t>
              </a:r>
              <a:endPara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D093B706-02C3-FB1A-C68F-D0DC72EEF045}"/>
              </a:ext>
            </a:extLst>
          </p:cNvPr>
          <p:cNvGrpSpPr/>
          <p:nvPr/>
        </p:nvGrpSpPr>
        <p:grpSpPr>
          <a:xfrm>
            <a:off x="6184284" y="1774557"/>
            <a:ext cx="5646675" cy="2314844"/>
            <a:chOff x="425454" y="1658724"/>
            <a:chExt cx="5646675" cy="2085772"/>
          </a:xfrm>
        </p:grpSpPr>
        <p:sp>
          <p:nvSpPr>
            <p:cNvPr id="25" name="Text Placeholder 7">
              <a:extLst>
                <a:ext uri="{FF2B5EF4-FFF2-40B4-BE49-F238E27FC236}">
                  <a16:creationId xmlns:a16="http://schemas.microsoft.com/office/drawing/2014/main" id="{619B0D6C-013D-BC07-C332-7BDBD6746DE4}"/>
                </a:ext>
              </a:extLst>
            </p:cNvPr>
            <p:cNvSpPr txBox="1">
              <a:spLocks/>
            </p:cNvSpPr>
            <p:nvPr>
              <p:custDataLst>
                <p:tags r:id="rId3"/>
              </p:custDataLst>
            </p:nvPr>
          </p:nvSpPr>
          <p:spPr>
            <a:xfrm>
              <a:off x="425454" y="1808162"/>
              <a:ext cx="5646675" cy="19363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BB897261-836F-C464-6450-DFD781A18EC8}"/>
                </a:ext>
              </a:extLst>
            </p:cNvPr>
            <p:cNvSpPr/>
            <p:nvPr/>
          </p:nvSpPr>
          <p:spPr>
            <a:xfrm>
              <a:off x="561952" y="1658724"/>
              <a:ext cx="1699591" cy="244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Entkoppelung</a:t>
              </a:r>
              <a:endPara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BD7F0F7-D561-793B-6091-4DD84015DFF5}"/>
              </a:ext>
            </a:extLst>
          </p:cNvPr>
          <p:cNvGrpSpPr/>
          <p:nvPr/>
        </p:nvGrpSpPr>
        <p:grpSpPr>
          <a:xfrm>
            <a:off x="361040" y="1800163"/>
            <a:ext cx="5502692" cy="4514695"/>
            <a:chOff x="425455" y="1658724"/>
            <a:chExt cx="5502692" cy="4912990"/>
          </a:xfrm>
        </p:grpSpPr>
        <p:sp>
          <p:nvSpPr>
            <p:cNvPr id="22" name="Text Placeholder 7">
              <a:extLst>
                <a:ext uri="{FF2B5EF4-FFF2-40B4-BE49-F238E27FC236}">
                  <a16:creationId xmlns:a16="http://schemas.microsoft.com/office/drawing/2014/main" id="{F9C8AF0B-7B1F-A778-5F56-9FC29341DB34}"/>
                </a:ext>
              </a:extLst>
            </p:cNvPr>
            <p:cNvSpPr txBox="1">
              <a:spLocks/>
            </p:cNvSpPr>
            <p:nvPr>
              <p:custDataLst>
                <p:tags r:id="rId2"/>
              </p:custDataLst>
            </p:nvPr>
          </p:nvSpPr>
          <p:spPr>
            <a:xfrm>
              <a:off x="425455" y="1808162"/>
              <a:ext cx="5502692" cy="476355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43EE3F34-E120-0AD2-2A82-C204918B0277}"/>
                </a:ext>
              </a:extLst>
            </p:cNvPr>
            <p:cNvSpPr/>
            <p:nvPr/>
          </p:nvSpPr>
          <p:spPr>
            <a:xfrm>
              <a:off x="561952" y="1658724"/>
              <a:ext cx="3501026" cy="244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Segmentierung der Schweißbahn</a:t>
              </a:r>
              <a:endPara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B1676F5-0D93-8C8E-D5EF-35116C382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11044" t="12128" r="5753"/>
          <a:stretch/>
        </p:blipFill>
        <p:spPr>
          <a:xfrm>
            <a:off x="1183515" y="2146448"/>
            <a:ext cx="3621267" cy="2132342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E602FFBC-027E-9F1E-9697-5F8CE1D9C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Segmentierung der Schweißbahn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B01D4A0-E6C0-E3FB-70ED-C617CD04F9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[4] </a:t>
            </a:r>
            <a:r>
              <a:rPr lang="de-DE" sz="900" cap="small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Huang</a:t>
            </a:r>
            <a:r>
              <a:rPr lang="de-DE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 (2021) </a:t>
            </a:r>
            <a:endParaRPr lang="de-DE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/>
              <a:t>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1AA613A-3E90-AD2B-63CC-6C24E6B2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Reglerentwurf und Validierung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DBBF3E-88C2-0132-6E05-FD489888B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38499"/>
          </a:xfrm>
        </p:spPr>
        <p:txBody>
          <a:bodyPr/>
          <a:lstStyle/>
          <a:p>
            <a:pPr algn="r"/>
            <a:fld id="{836AA3E1-9984-401A-8549-79C579D49C87}" type="slidenum">
              <a:rPr lang="de-DE" smtClean="0"/>
              <a:pPr algn="r"/>
              <a:t>8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71E77F0-E496-EAE5-6C87-3499F917A169}"/>
              </a:ext>
            </a:extLst>
          </p:cNvPr>
          <p:cNvSpPr txBox="1"/>
          <p:nvPr/>
        </p:nvSpPr>
        <p:spPr>
          <a:xfrm>
            <a:off x="5863732" y="150365"/>
            <a:ext cx="5080716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itchFamily="2" charset="2"/>
              <a:buChar char="§"/>
            </a:pPr>
            <a:endParaRPr lang="de-DE" sz="14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de-DE" sz="1400" dirty="0">
              <a:latin typeface="+mn-lt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5D01572-AE6E-4F0A-832F-1FA51D756A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4085" y="4533261"/>
            <a:ext cx="2944717" cy="1651221"/>
          </a:xfrm>
          <a:prstGeom prst="rect">
            <a:avLst/>
          </a:prstGeom>
        </p:spPr>
      </p:pic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AB5F7118-3979-AB67-4A7E-AD1B421774E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9768603" y="4946649"/>
            <a:ext cx="1820148" cy="76835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de-DE"/>
            </a:defPPr>
            <a:lvl1pPr fontAlgn="auto">
              <a:spcBef>
                <a:spcPts val="0"/>
              </a:spcBef>
              <a:spcAft>
                <a:spcPts val="600"/>
              </a:spcAft>
              <a:defRPr sz="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lvl="1"/>
            <a:endParaRPr lang="de-DE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00" dirty="0">
              <a:solidFill>
                <a:sysClr val="windowText" lastClr="000000"/>
              </a:solidFill>
            </a:endParaRPr>
          </a:p>
        </p:txBody>
      </p:sp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F4AE8D-9D71-68F3-B859-54D38E642E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9155" y="5037562"/>
            <a:ext cx="1446886" cy="60645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15C47B9-DD60-711B-59D5-67712D10AD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875" y="4590697"/>
            <a:ext cx="5019799" cy="1536351"/>
          </a:xfrm>
          <a:prstGeom prst="rect">
            <a:avLst/>
          </a:prstGeom>
        </p:spPr>
      </p:pic>
      <p:sp>
        <p:nvSpPr>
          <p:cNvPr id="31" name="Gleichschenkliges Dreieck 7">
            <a:extLst>
              <a:ext uri="{FF2B5EF4-FFF2-40B4-BE49-F238E27FC236}">
                <a16:creationId xmlns:a16="http://schemas.microsoft.com/office/drawing/2014/main" id="{56F8C700-C1EF-085F-D91E-D01B2D9FBFDD}"/>
              </a:ext>
            </a:extLst>
          </p:cNvPr>
          <p:cNvSpPr/>
          <p:nvPr/>
        </p:nvSpPr>
        <p:spPr>
          <a:xfrm rot="16200000" flipV="1">
            <a:off x="9641069" y="5238674"/>
            <a:ext cx="606452" cy="184299"/>
          </a:xfrm>
          <a:prstGeom prst="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3A567EB-416C-525F-521D-89D4E509BCE0}"/>
              </a:ext>
            </a:extLst>
          </p:cNvPr>
          <p:cNvSpPr txBox="1"/>
          <p:nvPr/>
        </p:nvSpPr>
        <p:spPr>
          <a:xfrm rot="16200000">
            <a:off x="465335" y="2984468"/>
            <a:ext cx="1243358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Höhe in mm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8920F56-E32F-3994-5C08-FEDC0DFBE397}"/>
              </a:ext>
            </a:extLst>
          </p:cNvPr>
          <p:cNvSpPr txBox="1"/>
          <p:nvPr/>
        </p:nvSpPr>
        <p:spPr>
          <a:xfrm rot="16200000">
            <a:off x="4274342" y="3023166"/>
            <a:ext cx="1243358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Höhe in mm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44F228B-6FC9-EF4B-C0B9-5798D32A28B9}"/>
              </a:ext>
            </a:extLst>
          </p:cNvPr>
          <p:cNvSpPr txBox="1"/>
          <p:nvPr/>
        </p:nvSpPr>
        <p:spPr>
          <a:xfrm>
            <a:off x="1057087" y="3953670"/>
            <a:ext cx="881015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x-Koordinate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3A8568FA-B64A-BA06-5A5F-8EAF1CE370F9}"/>
              </a:ext>
            </a:extLst>
          </p:cNvPr>
          <p:cNvSpPr txBox="1"/>
          <p:nvPr/>
        </p:nvSpPr>
        <p:spPr>
          <a:xfrm>
            <a:off x="3399388" y="4067521"/>
            <a:ext cx="881015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y-Koordinate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2B6548CE-BA69-5CD1-5286-DDA1FB883F76}"/>
              </a:ext>
            </a:extLst>
          </p:cNvPr>
          <p:cNvSpPr txBox="1"/>
          <p:nvPr/>
        </p:nvSpPr>
        <p:spPr>
          <a:xfrm rot="16200000">
            <a:off x="-74385" y="5115875"/>
            <a:ext cx="1243358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i="1" dirty="0">
                <a:latin typeface="+mn-lt"/>
              </a:rPr>
              <a:t>h</a:t>
            </a:r>
            <a:r>
              <a:rPr lang="de-DE" sz="1200" baseline="-25000" dirty="0">
                <a:latin typeface="+mn-lt"/>
              </a:rPr>
              <a:t>peak</a:t>
            </a:r>
            <a:r>
              <a:rPr lang="de-DE" sz="1200" dirty="0">
                <a:latin typeface="+mn-lt"/>
              </a:rPr>
              <a:t> in mm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F50BD44-F695-7BD3-F75C-EA9264E157FE}"/>
              </a:ext>
            </a:extLst>
          </p:cNvPr>
          <p:cNvSpPr txBox="1"/>
          <p:nvPr/>
        </p:nvSpPr>
        <p:spPr>
          <a:xfrm>
            <a:off x="2372468" y="5931450"/>
            <a:ext cx="1369605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Positionsindex</a:t>
            </a:r>
            <a:r>
              <a:rPr lang="de-DE" sz="1200" i="1" dirty="0">
                <a:latin typeface="+mn-lt"/>
              </a:rPr>
              <a:t> i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FBCED0D1-7A36-87F7-6069-48C50D426209}"/>
              </a:ext>
            </a:extLst>
          </p:cNvPr>
          <p:cNvSpPr txBox="1"/>
          <p:nvPr/>
        </p:nvSpPr>
        <p:spPr>
          <a:xfrm>
            <a:off x="6883486" y="2362789"/>
            <a:ext cx="1369605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Positionsindex</a:t>
            </a:r>
            <a:r>
              <a:rPr lang="de-DE" sz="1200" i="1" dirty="0">
                <a:latin typeface="+mn-lt"/>
              </a:rPr>
              <a:t> i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0CED2AD5-0BC5-6F36-8D9A-665BE220A749}"/>
              </a:ext>
            </a:extLst>
          </p:cNvPr>
          <p:cNvGrpSpPr/>
          <p:nvPr/>
        </p:nvGrpSpPr>
        <p:grpSpPr>
          <a:xfrm>
            <a:off x="6320782" y="2281041"/>
            <a:ext cx="5355253" cy="1599856"/>
            <a:chOff x="6320782" y="2281041"/>
            <a:chExt cx="5355253" cy="1599856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BB4059A5-921B-6486-AA5D-A58F0D46D665}"/>
                </a:ext>
              </a:extLst>
            </p:cNvPr>
            <p:cNvGrpSpPr/>
            <p:nvPr/>
          </p:nvGrpSpPr>
          <p:grpSpPr>
            <a:xfrm>
              <a:off x="6320782" y="2281041"/>
              <a:ext cx="5355253" cy="1599856"/>
              <a:chOff x="6320782" y="2281041"/>
              <a:chExt cx="5355253" cy="1599856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46FC736B-557A-4E5F-5F83-6A33AA5D23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20782" y="2281041"/>
                <a:ext cx="5355253" cy="1599856"/>
              </a:xfrm>
              <a:prstGeom prst="rect">
                <a:avLst/>
              </a:prstGeom>
            </p:spPr>
          </p:pic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A4771788-CD33-5C39-5C56-05C02F3D2761}"/>
                  </a:ext>
                </a:extLst>
              </p:cNvPr>
              <p:cNvSpPr/>
              <p:nvPr/>
            </p:nvSpPr>
            <p:spPr>
              <a:xfrm>
                <a:off x="6553199" y="3454399"/>
                <a:ext cx="4956175" cy="31432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3000"/>
                  </a:lnSpc>
                </a:pPr>
                <a:endParaRPr lang="de-DE" sz="1400" dirty="0"/>
              </a:p>
            </p:txBody>
          </p:sp>
        </p:grp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78A7E5A3-14B3-2E68-4CB0-D31E3026D6C6}"/>
                </a:ext>
              </a:extLst>
            </p:cNvPr>
            <p:cNvSpPr txBox="1"/>
            <p:nvPr/>
          </p:nvSpPr>
          <p:spPr>
            <a:xfrm>
              <a:off x="8520224" y="3515061"/>
              <a:ext cx="1044472" cy="1930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de-DE" sz="1200" dirty="0">
                  <a:latin typeface="+mn-lt"/>
                </a:rPr>
                <a:t>Substratplatte</a:t>
              </a:r>
            </a:p>
          </p:txBody>
        </p: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7760EE9C-1FF6-CF13-9D84-8D666DEECEFE}"/>
              </a:ext>
            </a:extLst>
          </p:cNvPr>
          <p:cNvSpPr txBox="1"/>
          <p:nvPr/>
        </p:nvSpPr>
        <p:spPr>
          <a:xfrm rot="16200000">
            <a:off x="5974838" y="2698105"/>
            <a:ext cx="1235979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Schichtindex</a:t>
            </a:r>
            <a:r>
              <a:rPr lang="de-DE" sz="1200" i="1" dirty="0">
                <a:latin typeface="+mn-lt"/>
              </a:rPr>
              <a:t> k </a:t>
            </a:r>
            <a:r>
              <a:rPr lang="de-DE" sz="1200" dirty="0">
                <a:latin typeface="+mn-lt"/>
                <a:sym typeface="Wingdings" pitchFamily="2" charset="2"/>
              </a:rPr>
              <a:t></a:t>
            </a:r>
            <a:endParaRPr lang="de-DE" sz="1200" dirty="0">
              <a:latin typeface="+mn-lt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57A27C7-68CF-3450-A94D-C906BEE70CEF}"/>
              </a:ext>
            </a:extLst>
          </p:cNvPr>
          <p:cNvSpPr txBox="1"/>
          <p:nvPr/>
        </p:nvSpPr>
        <p:spPr>
          <a:xfrm>
            <a:off x="8964742" y="2437849"/>
            <a:ext cx="1044472" cy="1930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Entkoppelung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1D61BA8-8C70-6E82-63B0-8E03854C8D94}"/>
              </a:ext>
            </a:extLst>
          </p:cNvPr>
          <p:cNvSpPr txBox="1"/>
          <p:nvPr/>
        </p:nvSpPr>
        <p:spPr>
          <a:xfrm>
            <a:off x="11192809" y="5779447"/>
            <a:ext cx="395942" cy="1688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50" dirty="0">
                <a:latin typeface="+mn-lt"/>
              </a:rPr>
              <a:t>vgl. [4]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0D79472-B4B4-EAEC-2D93-2665F580D8CE}"/>
              </a:ext>
            </a:extLst>
          </p:cNvPr>
          <p:cNvSpPr/>
          <p:nvPr/>
        </p:nvSpPr>
        <p:spPr>
          <a:xfrm>
            <a:off x="7019365" y="2763371"/>
            <a:ext cx="1337982" cy="66562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F842F1E-2DA0-7C4E-BBAE-693D8C44F487}"/>
              </a:ext>
            </a:extLst>
          </p:cNvPr>
          <p:cNvSpPr/>
          <p:nvPr/>
        </p:nvSpPr>
        <p:spPr>
          <a:xfrm>
            <a:off x="8704440" y="2764549"/>
            <a:ext cx="2356849" cy="66562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267148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0C28C19-3292-3340-E306-507DD1A690A5}"/>
              </a:ext>
            </a:extLst>
          </p:cNvPr>
          <p:cNvGrpSpPr/>
          <p:nvPr/>
        </p:nvGrpSpPr>
        <p:grpSpPr>
          <a:xfrm>
            <a:off x="5509022" y="2835813"/>
            <a:ext cx="6321938" cy="2580717"/>
            <a:chOff x="425455" y="1658724"/>
            <a:chExt cx="6321938" cy="2808393"/>
          </a:xfrm>
        </p:grpSpPr>
        <p:sp>
          <p:nvSpPr>
            <p:cNvPr id="9" name="Text Placeholder 7">
              <a:extLst>
                <a:ext uri="{FF2B5EF4-FFF2-40B4-BE49-F238E27FC236}">
                  <a16:creationId xmlns:a16="http://schemas.microsoft.com/office/drawing/2014/main" id="{B646ED8F-9F9F-767B-0CEE-CF11D6A5BD38}"/>
                </a:ext>
              </a:extLst>
            </p:cNvPr>
            <p:cNvSpPr txBox="1">
              <a:spLocks/>
            </p:cNvSpPr>
            <p:nvPr>
              <p:custDataLst>
                <p:tags r:id="rId2"/>
              </p:custDataLst>
            </p:nvPr>
          </p:nvSpPr>
          <p:spPr>
            <a:xfrm>
              <a:off x="425455" y="1808162"/>
              <a:ext cx="6321938" cy="26589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A358410-BF1C-F93D-DEDF-33EAF95677F1}"/>
                </a:ext>
              </a:extLst>
            </p:cNvPr>
            <p:cNvSpPr/>
            <p:nvPr/>
          </p:nvSpPr>
          <p:spPr>
            <a:xfrm>
              <a:off x="561952" y="1658724"/>
              <a:ext cx="2064973" cy="244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Blockschaltbild</a:t>
              </a:r>
              <a:endPara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5DA6F332-D167-C3D6-BFD1-5B719FEC6436}"/>
              </a:ext>
            </a:extLst>
          </p:cNvPr>
          <p:cNvGrpSpPr/>
          <p:nvPr/>
        </p:nvGrpSpPr>
        <p:grpSpPr>
          <a:xfrm>
            <a:off x="361040" y="1800163"/>
            <a:ext cx="4632570" cy="4514695"/>
            <a:chOff x="425455" y="1658724"/>
            <a:chExt cx="4632570" cy="4912990"/>
          </a:xfrm>
        </p:grpSpPr>
        <p:sp>
          <p:nvSpPr>
            <p:cNvPr id="31" name="Text Placeholder 7">
              <a:extLst>
                <a:ext uri="{FF2B5EF4-FFF2-40B4-BE49-F238E27FC236}">
                  <a16:creationId xmlns:a16="http://schemas.microsoft.com/office/drawing/2014/main" id="{CA25B753-67FB-7566-DBCE-66BF63854864}"/>
                </a:ext>
              </a:extLst>
            </p:cNvPr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425455" y="1808162"/>
              <a:ext cx="4632570" cy="476355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de-DE"/>
              </a:defPPr>
              <a:lvl1pPr fontAlgn="auto">
                <a:spcBef>
                  <a:spcPts val="0"/>
                </a:spcBef>
                <a:spcAft>
                  <a:spcPts val="600"/>
                </a:spcAft>
                <a:defRPr sz="500"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lvl="1"/>
              <a:endParaRPr lang="de-DE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ADFB5D85-EEF4-D1EF-24E7-829B836F6CFD}"/>
                </a:ext>
              </a:extLst>
            </p:cNvPr>
            <p:cNvSpPr/>
            <p:nvPr/>
          </p:nvSpPr>
          <p:spPr>
            <a:xfrm>
              <a:off x="561952" y="1658724"/>
              <a:ext cx="2064973" cy="244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Diskreter PI-Regler</a:t>
              </a:r>
              <a:endPara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46440AF-9709-287F-E7F5-590C9C00F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018176" y="3598245"/>
            <a:ext cx="5411206" cy="1314249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47056B48-7EFF-9D1B-6D17-F4419A1F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Reglerentwurf anhand eines Segmentstapels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CFF820-20D5-ADB7-C2FE-2AADA24EFC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DD773AD-9079-7871-66A4-94CD71A867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Reglerentwurf und Validierung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1400C0F-F445-6ABD-5A1E-1AE9684F8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421" y="6586186"/>
            <a:ext cx="461783" cy="138499"/>
          </a:xfrm>
        </p:spPr>
        <p:txBody>
          <a:bodyPr/>
          <a:lstStyle/>
          <a:p>
            <a:pPr algn="r"/>
            <a:fld id="{836AA3E1-9984-401A-8549-79C579D49C87}" type="slidenum">
              <a:rPr lang="de-DE" smtClean="0"/>
              <a:pPr algn="r"/>
              <a:t>9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81E288D-CA40-2AE9-99A2-EE4F649DB5F6}"/>
              </a:ext>
            </a:extLst>
          </p:cNvPr>
          <p:cNvSpPr txBox="1"/>
          <p:nvPr/>
        </p:nvSpPr>
        <p:spPr>
          <a:xfrm>
            <a:off x="580361" y="2406696"/>
            <a:ext cx="4020331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itchFamily="2" charset="2"/>
              <a:buChar char="§"/>
            </a:pPr>
            <a:r>
              <a:rPr lang="de-DE" sz="1400" dirty="0">
                <a:latin typeface="+mn-lt"/>
              </a:rPr>
              <a:t>Herleitung Rekursionsvorschrift Segmentstapel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523F614-26E2-F9E1-4B87-1A1EFD17F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697" y="2903739"/>
            <a:ext cx="1299486" cy="608620"/>
          </a:xfrm>
          <a:prstGeom prst="rect">
            <a:avLst/>
          </a:prstGeom>
        </p:spPr>
      </p:pic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62E2430-CCA0-DC99-70A9-98AB626791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80" y="4372060"/>
            <a:ext cx="3692167" cy="480890"/>
          </a:xfrm>
          <a:prstGeom prst="rect">
            <a:avLst/>
          </a:prstGeom>
        </p:spPr>
      </p:pic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DF50F5AE-1290-76B4-FC15-FE09ED687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403" y="3527046"/>
            <a:ext cx="2458939" cy="68721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3824297-1E1C-ED25-F128-31D05A880B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454" y="5448455"/>
            <a:ext cx="4085457" cy="4539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2C042C38-54EA-6507-2EF3-23EE8A5EDB76}"/>
                  </a:ext>
                </a:extLst>
              </p14:cNvPr>
              <p14:cNvContentPartPr/>
              <p14:nvPr/>
            </p14:nvContentPartPr>
            <p14:xfrm>
              <a:off x="-442994" y="475422"/>
              <a:ext cx="360" cy="360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2C042C38-54EA-6507-2EF3-23EE8A5EDB7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451634" y="46642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27ABC669-C2AD-8003-344A-7158F05EBB1B}"/>
              </a:ext>
            </a:extLst>
          </p:cNvPr>
          <p:cNvSpPr txBox="1"/>
          <p:nvPr/>
        </p:nvSpPr>
        <p:spPr>
          <a:xfrm>
            <a:off x="497537" y="5136802"/>
            <a:ext cx="342241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itchFamily="2" charset="2"/>
              <a:buChar char="§"/>
            </a:pPr>
            <a:r>
              <a:rPr lang="de-DE" sz="1400" dirty="0">
                <a:latin typeface="+mn-lt"/>
              </a:rPr>
              <a:t>Mehrdimensionale Rekursionsvorschrift</a:t>
            </a:r>
          </a:p>
        </p:txBody>
      </p:sp>
      <p:sp>
        <p:nvSpPr>
          <p:cNvPr id="13" name="Gleichschenkliges Dreieck 7">
            <a:extLst>
              <a:ext uri="{FF2B5EF4-FFF2-40B4-BE49-F238E27FC236}">
                <a16:creationId xmlns:a16="http://schemas.microsoft.com/office/drawing/2014/main" id="{87EBF83A-6F6A-F11E-C2C9-5EFCBCC198EE}"/>
              </a:ext>
            </a:extLst>
          </p:cNvPr>
          <p:cNvSpPr/>
          <p:nvPr/>
        </p:nvSpPr>
        <p:spPr>
          <a:xfrm rot="16200000" flipV="1">
            <a:off x="4423481" y="4034803"/>
            <a:ext cx="1655668" cy="165097"/>
          </a:xfrm>
          <a:prstGeom prst="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000"/>
              </a:lnSpc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746689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EE4P_STYLE_ID" val="6ded6938-b83b-4e01-96d2-e843a4ffab1f"/>
  <p:tag name="EE4P_AGENDAWIZARD" val="&lt;ee4p&gt;&lt;layouts&gt;&lt;layout name=&quot;tum Line&quot; id=&quot;30_2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#969696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25.000001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04&quot; top=&quot;133.875&quot; width=&quot;657.75&quot; height=&quot;351.62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|10.5|11|12|14|16|18&quot; allowedTimeFormatIds=&quot;1|2|3&quot; slideLayout=&quot;11&quot; customLayoutName=&quot;1 Titel_leer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&gt;&lt;textframe marginLeft=&quot;6&quot; marginRight=&quot;0&quot; /&gt;&lt;paragraphformat alignment=&quot;1&quot; /&gt;&lt;/element&gt;&lt;element field=&quot;topic&quot; type=&quot;autoshape&quot; autoShapeType=&quot;1&quot;&gt;&lt;paragraphformat alignment=&quot;1&quot; /&gt;&lt;textframe marginLeft=&quot;0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line&quot; value=&quot;&quot;&gt;&lt;position left=&quot;0&quot; top=&quot;itemHeight&quot; width=&quot;agendaWidth&quot; height=&quot;0&quot; /&gt;&lt;line style=&quot;1&quot; dashStyle=&quot;1&quot; foreColor=&quot;#969696&quot; transparency=&quot;0&quot; visible=&quot;1&quot; weight=&quot;0.5&quot; /&gt;&lt;/element&gt;&lt;element type=&quot;line&quot; value=&quot;&quot;&gt;&lt;position left=&quot;0&quot; top=&quot;0&quot; width=&quot;agendaWidth&quot; height=&quot;0&quot; /&gt;&lt;line style=&quot;1&quot; dashStyle=&quot;1&quot; foreColor=&quot;#969696&quot; transparency=&quot;0&quot; visible=&quot;1&quot; weight=&quot;0.5&quot; /&gt;&lt;/element&gt;&lt;element field=&quot;itemno&quot; type=&quot;autoshape&quot; autoShapeType=&quot;1&quot;&gt;&lt;textframe marginLeft=&quot;6&quot; marginRight=&quot;0&quot; /&gt;&lt;paragraphformat alignment=&quot;1&quot; /&gt;&lt;font color=&quot;5&quot; /&gt;&lt;/element&gt;&lt;element field=&quot;topic&quot; type=&quot;autoshape&quot; autoShapeType=&quot;1&quot;&gt;&lt;paragraphformat alignment=&quot;1&quot; /&gt;&lt;font color=&quot;5&quot; /&gt;&lt;textframe marginLeft=&quot;0&quot; /&gt;&lt;/element&gt;&lt;element field=&quot;responsible&quot; type=&quot;autoshape&quot; autoShapeType=&quot;1&quot;&gt;&lt;paragraphformat alignment=&quot;1&quot; /&gt;&lt;font color=&quot;5&quot; /&gt;&lt;/element&gt;&lt;element field=&quot;freecolumn&quot; type=&quot;autoshape&quot; autoShapeType=&quot;1&quot;&gt;&lt;paragraphformat alignment=&quot;1&quot; /&gt;&lt;font color=&quot;5&quot; /&gt;&lt;/element&gt;&lt;element field=&quot;timeslot&quot; type=&quot;autoshape&quot; autoShapeType=&quot;1&quot;&gt;&lt;paragraphformat alignment=&quot;1&quot; /&gt;&lt;font color=&quot;5&quot; /&gt;&lt;/element&gt;&lt;element field=&quot;pageno&quot; type=&quot;autoshape&quot; autoShapeType=&quot;1&quot;&gt;&lt;paragraphformat alignment=&quot;3&quot; /&gt;&lt;font color=&quot;5&quot; /&gt;&lt;/element&gt;&lt;/case&gt;&lt;case level=&quot;2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30.000001&quot; indentType=&quot;1&quot;&gt;&lt;textframe marginLeft=&quot;0&quot; marginRight=&quot;0&quot; verticalAnchor=&quot;3&quot; /&gt;&lt;paragraphformat alignment=&quot;1&quot; /&gt;&lt;/element&gt;&lt;element field=&quot;topic&quot; type=&quot;autoshape&quot; autoShapeType=&quot;1&quot; indent=&quot;(level-1)*30.000001&quot; indentType=&quot;2&quot;&gt;&lt;paragraphformat alignment=&quot;1&quot; /&gt;&lt;textframe marginLeft=&quot;0&quot; /&gt;&lt;/element&gt;&lt;element field=&quot;responsible&quot; type=&quot;autoshape&quot; autoShapeType=&quot;1&quot; indent=&quot;(level-1)*30.000001&quot; indentType=&quot;1&quot;&gt;&lt;paragraphformat alignment=&quot;1&quot; /&gt;&lt;/element&gt;&lt;element field=&quot;freecolumn&quot; type=&quot;autoshape&quot; autoShapeType=&quot;1&quot; indent=&quot;(level-1)*30.000001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2&quot; selected=&quot;1&quot; break=&quot;0&quot; topMinSpacing=&quot;5&quot; topMaxSpacing=&quot;5&quot; bottomMinSpacing=&quot;0&quot; bottomMaxSpacing=&quot;0&quot;&gt;&lt;element type=&quot;line&quot; value=&quot;&quot;&gt;&lt;position left=&quot;0&quot; top=&quot;itemHeight&quot; width=&quot;agendaWidth&quot; height=&quot;0&quot; /&gt;&lt;line style=&quot;1&quot; dashStyle=&quot;1&quot; foreColor=&quot;#969696&quot; transparency=&quot;0&quot; visible=&quot;1&quot; weight=&quot;0.5&quot; /&gt;&lt;/element&gt;&lt;element type=&quot;line&quot; value=&quot;&quot;&gt;&lt;position left=&quot;0&quot; top=&quot;0&quot; width=&quot;agendaWidth&quot; height=&quot;0&quot; /&gt;&lt;line style=&quot;1&quot; dashStyle=&quot;1&quot; foreColor=&quot;#969696&quot; transparency=&quot;0&quot; visible=&quot;1&quot; weight=&quot;0.5&quot; /&gt;&lt;/element&gt;&lt;element field=&quot;itemno&quot; type=&quot;autoshape&quot; autoShapeType=&quot;1&quot; indent=&quot;(level-1)*30.000001&quot; indentType=&quot;1&quot;&gt;&lt;textframe marginLeft=&quot;0&quot; marginRight=&quot;0&quot; verticalAnchor=&quot;3&quot; /&gt;&lt;paragraphformat alignment=&quot;1&quot; /&gt;&lt;font color=&quot;5&quot; /&gt;&lt;/element&gt;&lt;element field=&quot;topic&quot; type=&quot;autoshape&quot; autoShapeType=&quot;1&quot; indent=&quot;(level-1)*30.000001&quot; indentType=&quot;2&quot;&gt;&lt;paragraphformat alignment=&quot;1&quot; /&gt;&lt;font color=&quot;5&quot; /&gt;&lt;textframe marginLeft=&quot;0&quot; /&gt;&lt;/element&gt;&lt;element field=&quot;responsible&quot; type=&quot;autoshape&quot; autoShapeType=&quot;1&quot; indent=&quot;(level-1)*30.000001&quot; indentType=&quot;1&quot;&gt;&lt;paragraphformat alignment=&quot;1&quot; /&gt;&lt;font color=&quot;5&quot; /&gt;&lt;/element&gt;&lt;element field=&quot;freecolumn&quot; type=&quot;autoshape&quot; autoShapeType=&quot;1&quot; indent=&quot;(level-1)*30.000001&quot; indentType=&quot;1&quot;&gt;&lt;paragraphformat alignment=&quot;1&quot; /&gt;&lt;font color=&quot;5&quot; /&gt;&lt;/element&gt;&lt;element field=&quot;timeslot&quot; type=&quot;autoshape&quot; autoShapeType=&quot;1&quot;&gt;&lt;paragraphformat alignment=&quot;1&quot; /&gt;&lt;font color=&quot;5&quot; /&gt;&lt;/element&gt;&lt;element field=&quot;pageno&quot; type=&quot;autoshape&quot; autoShapeType=&quot;1&quot;&gt;&lt;paragraphformat alignment=&quot;3&quot; /&gt;&lt;font color=&quot;5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30.000001&quot; indentType=&quot;2&quot;&gt;&lt;paragraphformat alignment=&quot;1&quot; /&gt;&lt;font italic=&quot;1&quot; /&gt;&lt;/element&gt;&lt;element field=&quot;responsible&quot; type=&quot;autoshape&quot; autoShapeType=&quot;1&quot; indent=&quot;(level-1)*30.000001&quot; indentType=&quot;1&quot;&gt;&lt;paragraphformat alignment=&quot;1&quot; /&gt;&lt;font italic=&quot;1&quot; /&gt;&lt;/element&gt;&lt;element field=&quot;freecolumn&quot; type=&quot;autoshape&quot; autoShapeType=&quot;1&quot; indent=&quot;(level-1)*30.000001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line&quot; value=&quot;&quot;&gt;&lt;position left=&quot;0&quot; top=&quot;itemHeight&quot; width=&quot;agendaWidth&quot; height=&quot;0&quot; /&gt;&lt;line style=&quot;1&quot; dashStyle=&quot;1&quot; foreColor=&quot;#969696&quot; transparency=&quot;0&quot; visible=&quot;1&quot; weight=&quot;0.75&quot; /&gt;&lt;/element&gt;&lt;element type=&quot;line&quot; value=&quot;&quot;&gt;&lt;position left=&quot;0&quot; top=&quot;0&quot; width=&quot;agendaWidth&quot; height=&quot;0&quot; /&gt;&lt;line style=&quot;1&quot; dashStyle=&quot;1&quot; foreColor=&quot;#969696&quot; transparency=&quot;0&quot; visible=&quot;1&quot; weight=&quot;0.75&quot; /&gt;&lt;/element&gt;&lt;element field=&quot;topic&quot; type=&quot;autoshape&quot; autoShapeType=&quot;1&quot; indent=&quot;(level-1)*30.000001&quot; indentType=&quot;2&quot;&gt;&lt;paragraphformat alignment=&quot;1&quot; /&gt;&lt;font color=&quot;5&quot; italic=&quot;1&quot; /&gt;&lt;/element&gt;&lt;element field=&quot;responsible&quot; type=&quot;autoshape&quot; autoShapeType=&quot;1&quot; indent=&quot;(level-1)*30.000001&quot; indentType=&quot;1&quot;&gt;&lt;paragraphformat alignment=&quot;1&quot; /&gt;&lt;font color=&quot;5&quot; italic=&quot;1&quot; /&gt;&lt;/element&gt;&lt;element field=&quot;freecolumn&quot; type=&quot;autoshape&quot; autoShapeType=&quot;1&quot; indent=&quot;(level-1)*30.000001&quot; indentType=&quot;1&quot;&gt;&lt;paragraphformat alignment=&quot;1&quot; /&gt;&lt;font color=&quot;5&quot; italic=&quot;1&quot; /&gt;&lt;/element&gt;&lt;element field=&quot;timeslot&quot; type=&quot;autoshape&quot; autoShapeType=&quot;1&quot;&gt;&lt;paragraphformat alignment=&quot;1&quot; /&gt;&lt;font color=&quot;5&quot; italic=&quot;1&quot; /&gt;&lt;/element&gt;&lt;element field=&quot;pageno&quot; type=&quot;autoshape&quot; autoShapeType=&quot;1&quot;&gt;&lt;paragraphformat alignment=&quot;3&quot; /&gt;&lt;font color=&quot;5&quot;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Gliederung&quot; title=&quot;Gliederung&quot; subtitle=&quot;&quot; sizingModeId=&quot;2&quot; fontSize=&quot;16&quot; startTime=&quot;540&quot; timeFormatId=&quot;1&quot; startItemNo=&quot;1&quot; createSingleAgendaSlide=&quot;1&quot; createSeparatingSlides=&quot;0&quot; createBackupSlide=&quot;0&quot; layoutId=&quot;30_2&quot; fontSizeAuto=&quot;0&quot; createSections=&quot;0&quot; singleSlideId=&quot;23047a24-4039-425e-89e6-98137d9b687b&quot; backupSlideId=&quot;&quot; backupSectionId=&quot;&quot; hideSeparatingSlides=&quot;0&quot;&gt;&lt;columns leftSpacing=&quot;0&quot; rightSpacing=&quot;0&quot;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124.0853&quot; /&gt;&lt;column field=&quot;responsible&quot; label=&quot;Responsible&quot; visible=&quot;1&quot; checked=&quot;1&quot; leftSpacing=&quot;10&quot; rightDistribute=&quot;1&quot; dock=&quot;1&quot; rightSpacing=&quot;124.0853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&gt;&lt;item duration=&quot;30&quot; level=&quot;1&quot; generateAgendaSlide=&quot;1&quot; showAgendaItem=&quot;1&quot; isBreak=&quot;0&quot; itemNo=&quot;1&quot; subItemNo=&quot;0&quot; topic=&quot;Motivation und Grundlagen&quot; agendaSlideId=&quot;&quot; sectionId=&quot;&quot; id=&quot;33b5db06-d94d-45f3-83a0-24e38bcb476e&quot; parentId=&quot;&quot; /&gt;&lt;item duration=&quot;30&quot; level=&quot;1&quot; generateAgendaSlide=&quot;1&quot; showAgendaItem=&quot;1&quot; isBreak=&quot;0&quot; itemNo=&quot;2&quot; subItemNo=&quot;0&quot; topic=&quot;Stand der Technik&quot; agendaSlideId=&quot;&quot; sectionId=&quot;&quot; id=&quot;338d8457-992a-4e37-88e6-eed16a22b107&quot; parentId=&quot;&quot; /&gt;&lt;item duration=&quot;30&quot; id=&quot;1fd8b371-d1e5-43e7-b48b-ef217a8487c4&quot; parentId=&quot;&quot; level=&quot;1&quot; generateAgendaSlide=&quot;1&quot; showAgendaItem=&quot;1&quot; isBreak=&quot;0&quot; itemNo=&quot;4&quot; subItemNo=&quot;0&quot; topic=&quot;Regelungskonzept und Systemaufbau&quot; agendaSlideId=&quot;&quot; sectionId=&quot;&quot; /&gt;&lt;item duration=&quot;30&quot; id=&quot;86ba4764-e28b-4de5-bab4-8eab38e746eb&quot; parentId=&quot;&quot; level=&quot;1&quot; generateAgendaSlide=&quot;1&quot; showAgendaItem=&quot;1&quot; isBreak=&quot;0&quot; topic=&quot;Systemidentifikation, Reglerentwurf und Validierung&quot; agendaSlideId=&quot;&quot; sectionId=&quot;&quot; /&gt;&lt;item duration=&quot;30&quot; id=&quot;952d8de5-59cd-4a14-a585-5bb6468b672d&quot; parentId=&quot;&quot; level=&quot;1&quot; generateAgendaSlide=&quot;1&quot; showAgendaItem=&quot;1&quot; isBreak=&quot;0&quot; topic=&quot;Zusammenfassung und Ausblick&quot; agendaSlideId=&quot;&quot; sectionId=&quot;&quot; /&gt;&lt;item duration=&quot;30&quot; id=&quot;4b690e3d-3451-46d4-ad8a-4f0f1244ce82&quot; parentId=&quot;&quot; level=&quot;1&quot; generateAgendaSlide=&quot;1&quot; showAgendaItem=&quot;1&quot; isBreak=&quot;0&quot; topic=&quot;Literatur&quot; agendaSlideId=&quot;&quot; sectionId=&quot;&quot; /&gt;&lt;/items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Responsible"/>
  <p:tag name="EE4P_AGENDAWIZARD_PROPERTIES" val="496.6254/316.3987/0.00511811/31.5047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Responsible"/>
  <p:tag name="EE4P_AGENDAWIZARD_PROPERTIES" val="496.6254/279.894/0.00511811/31.5047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Zusammenfassung und Ausblick"/>
  <p:tag name="EE4P_AGENDAWIZARD_PROPERTIES" val="61.12504/279.894/233.2558/31.5047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5"/>
  <p:tag name="EE4P_AGENDAWIZARD_PROPERTIES" val="31.12504/279.894/25/31.5047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Responsible"/>
  <p:tag name="EE4P_AGENDAWIZARD_PROPERTIES" val="496.6254/243.3892/0.00511811/31.5047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Reglerentwurf und Validierung"/>
  <p:tag name="EE4P_AGENDAWIZARD_PROPERTIES" val="61.12504/243.3892/233.2558/31.5047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4"/>
  <p:tag name="EE4P_AGENDAWIZARD_PROPERTIES" val="31.12504/243.3892/25/31.5047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Responsible"/>
  <p:tag name="EE4P_AGENDAWIZARD_PROPERTIES" val="496.6254/206.8845/0.00511811/31.5047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Systemaufbau"/>
  <p:tag name="EE4P_AGENDAWIZARD_PROPERTIES" val="61.12504/206.8845/233.2558/31.5047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3"/>
  <p:tag name="EE4P_AGENDAWIZARD_PROPERTIES" val="31.12504/206.8845/25/31.5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Responsible"/>
  <p:tag name="EE4P_AGENDAWIZARD_PROPERTIES" val="496.6254/170.3798/0.00511811/31.5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Stand der Technik"/>
  <p:tag name="EE4P_AGENDAWIZARD_PROPERTIES" val="61.12504/170.3798/233.2558/31.5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2"/>
  <p:tag name="EE4P_AGENDAWIZARD_PROPERTIES" val="31.12504/170.3798/25/31.5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Responsible"/>
  <p:tag name="EE4P_AGENDAWIZARD_PROPERTIES" val="496.6254/133.875/0.00511811/31.5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Topic"/>
  <p:tag name="EE4P_AGENDAWIZARD_CONTENT" val="/Motivation und Grundlagen"/>
  <p:tag name="EE4P_AGENDAWIZARD_PROPERTIES" val="61.12504/133.875/233.2558/31.5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_ItemNo"/>
  <p:tag name="EE4P_AGENDAWIZARD_CONTENT" val="/1"/>
  <p:tag name="EE4P_AGENDAWIZARD_PROPERTIES" val="31.12504/133.875/25/31.5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23047a24-4039-425e-89e6-98137d9b687b"/>
</p:tagLst>
</file>

<file path=ppt/theme/theme1.xml><?xml version="1.0" encoding="utf-8"?>
<a:theme xmlns:a="http://schemas.openxmlformats.org/drawingml/2006/main" name="Titelfolie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63908546-B589-4135-B21E-222549E5AE80}" vid="{AC16B009-AFFA-4495-AE57-B09ABBB6FD51}"/>
    </a:ext>
  </a:extLst>
</a:theme>
</file>

<file path=ppt/theme/theme2.xml><?xml version="1.0" encoding="utf-8"?>
<a:theme xmlns:a="http://schemas.openxmlformats.org/drawingml/2006/main" name="Inhaltsfolien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solidFill>
            <a:schemeClr val="bg1">
              <a:lumMod val="65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13000"/>
          </a:lnSpc>
          <a:defRPr sz="1400" dirty="0" err="1" smtClean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4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63908546-B589-4135-B21E-222549E5AE80}" vid="{370F9FDD-E146-4643-ABE8-7FFA402BBFCD}"/>
    </a:ext>
  </a:ext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TUM">
    <a:dk1>
      <a:sysClr val="windowText" lastClr="000000"/>
    </a:dk1>
    <a:lt1>
      <a:sysClr val="window" lastClr="FFFFFF"/>
    </a:lt1>
    <a:dk2>
      <a:srgbClr val="0065BD"/>
    </a:dk2>
    <a:lt2>
      <a:srgbClr val="EEECE1"/>
    </a:lt2>
    <a:accent1>
      <a:srgbClr val="005293"/>
    </a:accent1>
    <a:accent2>
      <a:srgbClr val="98C6EA"/>
    </a:accent2>
    <a:accent3>
      <a:srgbClr val="64A0C8"/>
    </a:accent3>
    <a:accent4>
      <a:srgbClr val="DAD7CB"/>
    </a:accent4>
    <a:accent5>
      <a:srgbClr val="A2AD00"/>
    </a:accent5>
    <a:accent6>
      <a:srgbClr val="E37222"/>
    </a:accent6>
    <a:hlink>
      <a:srgbClr val="0000FF"/>
    </a:hlink>
    <a:folHlink>
      <a:srgbClr val="800080"/>
    </a:folHlink>
  </a:clrScheme>
</a:themeOverrid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1318</Words>
  <Application>Microsoft Office PowerPoint</Application>
  <PresentationFormat>Widescreen</PresentationFormat>
  <Paragraphs>304</Paragraphs>
  <Slides>19</Slides>
  <Notes>17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Cambria Math</vt:lpstr>
      <vt:lpstr>Courier New</vt:lpstr>
      <vt:lpstr>Symbol</vt:lpstr>
      <vt:lpstr>Systemschrift Normal</vt:lpstr>
      <vt:lpstr>Wingdings</vt:lpstr>
      <vt:lpstr>Titelfolie</vt:lpstr>
      <vt:lpstr>Inhaltsfolien</vt:lpstr>
      <vt:lpstr>think-cell Folie</vt:lpstr>
      <vt:lpstr>Überwachung und Regelung der Schichthöhe beim additiven drahtbasierten Laserauftragschweißen unter Verwendung eines 3D-Laserscanners  </vt:lpstr>
      <vt:lpstr>Gliederung</vt:lpstr>
      <vt:lpstr>Herausforderungen beim drahtbasierten LMD </vt:lpstr>
      <vt:lpstr>Prozessgrundlagen des koaxialen drahtbasierten LMD</vt:lpstr>
      <vt:lpstr>Schicht- und Bauteilhöhenregelungen für LMD</vt:lpstr>
      <vt:lpstr>Systemaufbau Schichthöhenregelung für LMD-w</vt:lpstr>
      <vt:lpstr>Experimentelle Systemidentifikation</vt:lpstr>
      <vt:lpstr>Segmentierung der Schweißbahn</vt:lpstr>
      <vt:lpstr>Reglerentwurf anhand eines Segmentstapels</vt:lpstr>
      <vt:lpstr>Analyse des Verhaltens des geschlossenen Regelkreises</vt:lpstr>
      <vt:lpstr>Validierung des Reglers</vt:lpstr>
      <vt:lpstr>Schichthöhenregelung für den koaxialen LMD-w-Prozess</vt:lpstr>
      <vt:lpstr>Vielen Dank für Ihre Aufmerksamkeit!</vt:lpstr>
      <vt:lpstr>Literaturverzeichnis</vt:lpstr>
      <vt:lpstr>PowerPoint Presentation</vt:lpstr>
      <vt:lpstr>Backup: LMD-Anlage</vt:lpstr>
      <vt:lpstr>Backup: Programmablaufplan</vt:lpstr>
      <vt:lpstr>Backup: Simulation</vt:lpstr>
      <vt:lpstr>Backup: Herleitung Rekursionsvorschrift PI-Regler</vt:lpstr>
    </vt:vector>
  </TitlesOfParts>
  <Company>Leibniz-Rechenzentrum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Christian Bernauer</dc:creator>
  <cp:lastModifiedBy>Nalivaika, Jan (ext) (T AMC FMP-DE)</cp:lastModifiedBy>
  <cp:revision>51</cp:revision>
  <cp:lastPrinted>2015-07-30T14:04:45Z</cp:lastPrinted>
  <dcterms:created xsi:type="dcterms:W3CDTF">2022-01-29T16:55:15Z</dcterms:created>
  <dcterms:modified xsi:type="dcterms:W3CDTF">2024-02-23T12:41:36Z</dcterms:modified>
</cp:coreProperties>
</file>